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9.xml" ContentType="application/vnd.openxmlformats-officedocument.presentationml.tags+xml"/>
  <Override PartName="/ppt/notesSlides/notesSlide1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36"/>
  </p:notesMasterIdLst>
  <p:handoutMasterIdLst>
    <p:handoutMasterId r:id="rId37"/>
  </p:handoutMasterIdLst>
  <p:sldIdLst>
    <p:sldId id="256" r:id="rId6"/>
    <p:sldId id="512" r:id="rId7"/>
    <p:sldId id="513" r:id="rId8"/>
    <p:sldId id="514" r:id="rId9"/>
    <p:sldId id="454" r:id="rId10"/>
    <p:sldId id="516" r:id="rId11"/>
    <p:sldId id="517" r:id="rId12"/>
    <p:sldId id="455" r:id="rId13"/>
    <p:sldId id="453" r:id="rId14"/>
    <p:sldId id="520" r:id="rId15"/>
    <p:sldId id="521" r:id="rId16"/>
    <p:sldId id="522" r:id="rId17"/>
    <p:sldId id="451" r:id="rId18"/>
    <p:sldId id="501" r:id="rId19"/>
    <p:sldId id="456" r:id="rId20"/>
    <p:sldId id="526" r:id="rId21"/>
    <p:sldId id="306" r:id="rId22"/>
    <p:sldId id="495" r:id="rId23"/>
    <p:sldId id="360" r:id="rId24"/>
    <p:sldId id="527" r:id="rId25"/>
    <p:sldId id="459" r:id="rId26"/>
    <p:sldId id="462" r:id="rId27"/>
    <p:sldId id="369" r:id="rId28"/>
    <p:sldId id="502" r:id="rId29"/>
    <p:sldId id="523" r:id="rId30"/>
    <p:sldId id="507" r:id="rId31"/>
    <p:sldId id="510" r:id="rId32"/>
    <p:sldId id="524" r:id="rId33"/>
    <p:sldId id="525" r:id="rId34"/>
    <p:sldId id="511" r:id="rId35"/>
  </p:sldIdLst>
  <p:sldSz cx="9144000" cy="6858000" type="screen4x3"/>
  <p:notesSz cx="7315200" cy="9601200"/>
  <p:embeddedFontLst>
    <p:embeddedFont>
      <p:font typeface="Euclid Symbol" panose="020B0604020202020204"/>
      <p:regular r:id="rId38"/>
      <p:bold r:id="rId39"/>
      <p:italic r:id="rId40"/>
      <p:boldItalic r:id="rId41"/>
    </p:embeddedFont>
    <p:embeddedFont>
      <p:font typeface="Baskerville Old Face" panose="02020602080505020303" pitchFamily="18" charset="0"/>
      <p:regular r:id="rId42"/>
    </p:embeddedFont>
    <p:embeddedFont>
      <p:font typeface="Calibri" panose="020F0502020204030204" pitchFamily="34" charset="0"/>
      <p:regular r:id="rId43"/>
      <p:bold r:id="rId44"/>
      <p:italic r:id="rId45"/>
      <p:boldItalic r:id="rId46"/>
    </p:embeddedFont>
    <p:embeddedFont>
      <p:font typeface="Candara" panose="020E0502030303020204" pitchFamily="34" charset="0"/>
      <p:regular r:id="rId47"/>
      <p:bold r:id="rId48"/>
      <p:italic r:id="rId49"/>
      <p:boldItalic r:id="rId50"/>
    </p:embeddedFont>
    <p:embeddedFont>
      <p:font typeface="Cambria Math" panose="02040503050406030204" pitchFamily="18" charset="0"/>
      <p:regular r:id="rId51"/>
    </p:embeddedFont>
    <p:embeddedFont>
      <p:font typeface="Century Gothic" panose="020B0502020202020204" pitchFamily="34" charset="0"/>
      <p:regular r:id="rId52"/>
      <p:bold r:id="rId53"/>
      <p:italic r:id="rId54"/>
      <p:boldItalic r:id="rId55"/>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5A"/>
    <a:srgbClr val="AC0000"/>
    <a:srgbClr val="0066FF"/>
    <a:srgbClr val="0070C0"/>
    <a:srgbClr val="A50021"/>
    <a:srgbClr val="B52D48"/>
    <a:srgbClr val="FF0000"/>
    <a:srgbClr val="01FF01"/>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663" autoAdjust="0"/>
  </p:normalViewPr>
  <p:slideViewPr>
    <p:cSldViewPr snapToGrid="0">
      <p:cViewPr varScale="1">
        <p:scale>
          <a:sx n="92" d="100"/>
          <a:sy n="92" d="100"/>
        </p:scale>
        <p:origin x="1214"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869"/>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2.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font" Target="fonts/font14.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7.fntdata"/><Relationship Id="rId52" Type="http://schemas.openxmlformats.org/officeDocument/2006/relationships/font" Target="fonts/font15.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23</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24</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could you think about this question?</a:t>
            </a:r>
          </a:p>
          <a:p>
            <a:r>
              <a:rPr lang="en-US" dirty="0" smtClean="0"/>
              <a:t>How would you PROVE</a:t>
            </a:r>
            <a:r>
              <a:rPr lang="en-US" baseline="0" dirty="0" smtClean="0"/>
              <a:t> what the right answer is?</a:t>
            </a:r>
          </a:p>
          <a:p>
            <a:r>
              <a:rPr lang="en-US" baseline="0" dirty="0" smtClean="0"/>
              <a:t>Write the equations for minor and major </a:t>
            </a:r>
            <a:r>
              <a:rPr lang="en-US" baseline="0" smtClean="0"/>
              <a:t>head loss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25</a:t>
            </a:fld>
            <a:endParaRPr lang="en-US"/>
          </a:p>
        </p:txBody>
      </p:sp>
    </p:spTree>
    <p:extLst>
      <p:ext uri="{BB962C8B-B14F-4D97-AF65-F5344CB8AC3E}">
        <p14:creationId xmlns:p14="http://schemas.microsoft.com/office/powerpoint/2010/main" val="2841659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26</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5622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27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64966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463054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was the constraint used to create this design???? Constraints matter! The design you create will strongly reflect the constraints that you used to guide</a:t>
            </a:r>
            <a:r>
              <a:rPr lang="en-US" baseline="0" dirty="0"/>
              <a:t> </a:t>
            </a:r>
            <a:r>
              <a:rPr lang="en-US" baseline="0"/>
              <a:t>the design.</a:t>
            </a: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a:t>
            </a:fld>
            <a:endParaRPr lang="en-US"/>
          </a:p>
        </p:txBody>
      </p:sp>
    </p:spTree>
    <p:extLst>
      <p:ext uri="{BB962C8B-B14F-4D97-AF65-F5344CB8AC3E}">
        <p14:creationId xmlns:p14="http://schemas.microsoft.com/office/powerpoint/2010/main" val="4073251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1704FFB4-3273-4A3B-A5E4-085E3DE995CB}" type="slidenum">
              <a:rPr lang="en-US">
                <a:solidFill>
                  <a:prstClr val="black"/>
                </a:solidFill>
              </a:rPr>
              <a:pPr/>
              <a:t>10</a:t>
            </a:fld>
            <a:endParaRPr lang="en-US">
              <a:solidFill>
                <a:prstClr val="black"/>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w="9525"/>
        </p:spPr>
        <p:txBody>
          <a:bodyPr/>
          <a:lstStyle/>
          <a:p>
            <a:endParaRPr lang="en-US" smtClean="0"/>
          </a:p>
        </p:txBody>
      </p:sp>
    </p:spTree>
    <p:extLst>
      <p:ext uri="{BB962C8B-B14F-4D97-AF65-F5344CB8AC3E}">
        <p14:creationId xmlns:p14="http://schemas.microsoft.com/office/powerpoint/2010/main" val="2438603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Acceleration is efficient!!!!</a:t>
            </a:r>
          </a:p>
          <a:p>
            <a:r>
              <a:rPr lang="en-US" dirty="0" smtClean="0"/>
              <a:t>Deceleration</a:t>
            </a:r>
            <a:r>
              <a:rPr lang="en-US" baseline="0" dirty="0" smtClean="0"/>
              <a:t> is inefficient!</a:t>
            </a:r>
          </a:p>
          <a:p>
            <a:r>
              <a:rPr lang="en-US" baseline="0" dirty="0" smtClean="0"/>
              <a:t>Where can you apply Bernoulli?</a:t>
            </a:r>
            <a:endParaRPr lang="en-US" dirty="0"/>
          </a:p>
        </p:txBody>
      </p:sp>
      <p:sp>
        <p:nvSpPr>
          <p:cNvPr id="4" name="Slide Number Placeholder 3"/>
          <p:cNvSpPr>
            <a:spLocks noGrp="1"/>
          </p:cNvSpPr>
          <p:nvPr>
            <p:ph type="sldNum" sz="quarter" idx="10"/>
          </p:nvPr>
        </p:nvSpPr>
        <p:spPr/>
        <p:txBody>
          <a:bodyPr/>
          <a:lstStyle/>
          <a:p>
            <a:fld id="{EEE39C52-D8B9-4A80-B833-AFF9EDC5447A}" type="slidenum">
              <a:rPr lang="en-US" smtClean="0"/>
              <a:t>12</a:t>
            </a:fld>
            <a:endParaRPr lang="en-US"/>
          </a:p>
        </p:txBody>
      </p:sp>
    </p:spTree>
    <p:extLst>
      <p:ext uri="{BB962C8B-B14F-4D97-AF65-F5344CB8AC3E}">
        <p14:creationId xmlns:p14="http://schemas.microsoft.com/office/powerpoint/2010/main" val="2538217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17</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18</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19</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21</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22</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11645527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194173137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372855025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14181878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3833251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5194050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13858815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11804242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346143388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416281609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2.xml"/><Relationship Id="rId7" Type="http://schemas.openxmlformats.org/officeDocument/2006/relationships/theme" Target="../theme/theme5.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 id="2147484124" r:id="rId9"/>
    <p:sldLayoutId id="2147484125"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6.xml"/><Relationship Id="rId1" Type="http://schemas.openxmlformats.org/officeDocument/2006/relationships/vmlDrawing" Target="../drawings/vmlDrawing2.vml"/><Relationship Id="rId5" Type="http://schemas.openxmlformats.org/officeDocument/2006/relationships/image" Target="../media/image7.png"/><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oleObject" Target="../embeddings/oleObject4.bin"/><Relationship Id="rId3" Type="http://schemas.openxmlformats.org/officeDocument/2006/relationships/tags" Target="../tags/tag3.xml"/><Relationship Id="rId7" Type="http://schemas.openxmlformats.org/officeDocument/2006/relationships/image" Target="../media/image8.png"/><Relationship Id="rId12" Type="http://schemas.openxmlformats.org/officeDocument/2006/relationships/image" Target="../media/image22.png"/><Relationship Id="rId17" Type="http://schemas.openxmlformats.org/officeDocument/2006/relationships/image" Target="../media/image15.png"/><Relationship Id="rId2" Type="http://schemas.openxmlformats.org/officeDocument/2006/relationships/tags" Target="../tags/tag2.xml"/><Relationship Id="rId16" Type="http://schemas.openxmlformats.org/officeDocument/2006/relationships/image" Target="../media/image14.png"/><Relationship Id="rId1" Type="http://schemas.openxmlformats.org/officeDocument/2006/relationships/vmlDrawing" Target="../drawings/vmlDrawing3.vml"/><Relationship Id="rId6" Type="http://schemas.openxmlformats.org/officeDocument/2006/relationships/slideLayout" Target="../slideLayouts/slideLayout19.xml"/><Relationship Id="rId5" Type="http://schemas.openxmlformats.org/officeDocument/2006/relationships/tags" Target="../tags/tag5.xml"/><Relationship Id="rId15" Type="http://schemas.openxmlformats.org/officeDocument/2006/relationships/image" Target="../media/image13.png"/><Relationship Id="rId4" Type="http://schemas.openxmlformats.org/officeDocument/2006/relationships/tags" Target="../tags/tag4.xml"/><Relationship Id="rId14" Type="http://schemas.openxmlformats.org/officeDocument/2006/relationships/image" Target="../media/image6.wmf"/></Relationships>
</file>

<file path=ppt/slides/_rels/slide14.xml.rels><?xml version="1.0" encoding="UTF-8" standalone="yes"?>
<Relationships xmlns="http://schemas.openxmlformats.org/package/2006/relationships"><Relationship Id="rId13" Type="http://schemas.openxmlformats.org/officeDocument/2006/relationships/image" Target="../media/image15.png"/><Relationship Id="rId3" Type="http://schemas.openxmlformats.org/officeDocument/2006/relationships/image" Target="../media/image16.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3.xml"/><Relationship Id="rId7" Type="http://schemas.openxmlformats.org/officeDocument/2006/relationships/image" Target="../media/image23.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1.png"/><Relationship Id="rId5" Type="http://schemas.openxmlformats.org/officeDocument/2006/relationships/notesSlide" Target="../notesSlides/notesSlide6.xml"/><Relationship Id="rId4"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6.xml"/><Relationship Id="rId7" Type="http://schemas.openxmlformats.org/officeDocument/2006/relationships/notesSlide" Target="../notesSlides/notesSlide7.xml"/><Relationship Id="rId12" Type="http://schemas.openxmlformats.org/officeDocument/2006/relationships/image" Target="../media/image23.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Layout" Target="../slideLayouts/slideLayout19.xml"/><Relationship Id="rId11" Type="http://schemas.openxmlformats.org/officeDocument/2006/relationships/image" Target="../media/image27.png"/><Relationship Id="rId5" Type="http://schemas.openxmlformats.org/officeDocument/2006/relationships/tags" Target="../tags/tag18.xml"/><Relationship Id="rId10" Type="http://schemas.openxmlformats.org/officeDocument/2006/relationships/image" Target="../media/image26.png"/><Relationship Id="rId4" Type="http://schemas.openxmlformats.org/officeDocument/2006/relationships/tags" Target="../tags/tag17.xml"/><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tags" Target="../tags/tag19.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2.png"/><Relationship Id="rId3" Type="http://schemas.openxmlformats.org/officeDocument/2006/relationships/tags" Target="../tags/tag22.xml"/><Relationship Id="rId7" Type="http://schemas.openxmlformats.org/officeDocument/2006/relationships/notesSlide" Target="../notesSlides/notesSlide9.xml"/><Relationship Id="rId12" Type="http://schemas.openxmlformats.org/officeDocument/2006/relationships/image" Target="../media/image31.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19.xml"/><Relationship Id="rId11" Type="http://schemas.openxmlformats.org/officeDocument/2006/relationships/image" Target="../media/image30.png"/><Relationship Id="rId5" Type="http://schemas.openxmlformats.org/officeDocument/2006/relationships/tags" Target="../tags/tag24.xml"/><Relationship Id="rId10" Type="http://schemas.openxmlformats.org/officeDocument/2006/relationships/hyperlink" Target="https://github.com/AguaClara/CEE4540_Master/blob/master/Summary%20Sheets/Derivation_minor_loss_equation.md" TargetMode="External"/><Relationship Id="rId4" Type="http://schemas.openxmlformats.org/officeDocument/2006/relationships/tags" Target="../tags/tag23.xml"/><Relationship Id="rId9" Type="http://schemas.openxmlformats.org/officeDocument/2006/relationships/hyperlink" Target="https://github.com/AguaClara/CEE4540_Master/blob/master/AguaClara%20Water%20Treatment%20Plant%20Design/Chapter%201_Fluids%20Review/Derivation_minor_loss_equation.md" TargetMode="External"/><Relationship Id="rId1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27.xml"/><Relationship Id="rId7" Type="http://schemas.openxmlformats.org/officeDocument/2006/relationships/image" Target="../media/image29.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11.xml"/><Relationship Id="rId5" Type="http://schemas.openxmlformats.org/officeDocument/2006/relationships/slideLayout" Target="../slideLayouts/slideLayout19.xml"/><Relationship Id="rId10" Type="http://schemas.openxmlformats.org/officeDocument/2006/relationships/image" Target="../media/image33.png"/><Relationship Id="rId4" Type="http://schemas.openxmlformats.org/officeDocument/2006/relationships/tags" Target="../tags/tag28.xml"/><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9.xml"/><Relationship Id="rId1" Type="http://schemas.openxmlformats.org/officeDocument/2006/relationships/tags" Target="../tags/tag29.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32.xml"/><Relationship Id="rId7" Type="http://schemas.openxmlformats.org/officeDocument/2006/relationships/image" Target="../media/image35.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notesSlide" Target="../notesSlides/notesSlide14.xml"/><Relationship Id="rId11" Type="http://schemas.openxmlformats.org/officeDocument/2006/relationships/hyperlink" Target="https://aguaclara.github.io/Textbook/Review/Review_Fluid_Mechanics.html#head-loss-elevation-difference-trick" TargetMode="External"/><Relationship Id="rId5" Type="http://schemas.openxmlformats.org/officeDocument/2006/relationships/slideLayout" Target="../slideLayouts/slideLayout19.xml"/><Relationship Id="rId10" Type="http://schemas.openxmlformats.org/officeDocument/2006/relationships/image" Target="../media/image38.png"/><Relationship Id="rId4" Type="http://schemas.openxmlformats.org/officeDocument/2006/relationships/tags" Target="../tags/tag33.xml"/><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29.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6.xml"/><Relationship Id="rId7" Type="http://schemas.openxmlformats.org/officeDocument/2006/relationships/image" Target="../media/image7.w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p:txBody>
          <a:bodyPr/>
          <a:lstStyle/>
          <a:p>
            <a:r>
              <a:rPr lang="en-US" smtClean="0"/>
              <a:t>Head loss, shear, vena contracta, and other concepts that enable a “smart fluids” design</a:t>
            </a:r>
          </a:p>
          <a:p>
            <a:endParaRPr lang="en-US" dirty="0"/>
          </a:p>
        </p:txBody>
      </p:sp>
      <p:sp>
        <p:nvSpPr>
          <p:cNvPr id="2050" name="Rectangle 2"/>
          <p:cNvSpPr>
            <a:spLocks noGrp="1" noChangeArrowheads="1"/>
          </p:cNvSpPr>
          <p:nvPr>
            <p:ph type="title"/>
          </p:nvPr>
        </p:nvSpPr>
        <p:spPr/>
        <p:txBody>
          <a:bodyPr/>
          <a:lstStyle/>
          <a:p>
            <a:r>
              <a:rPr lang="en-US" smtClean="0"/>
              <a:t>Fluids Review</a:t>
            </a:r>
            <a:endParaRPr lang="en-US" dirty="0"/>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r>
              <a:rPr lang="en-US" dirty="0" err="1" smtClean="0"/>
              <a:t>luggagebehindortop</a:t>
            </a:r>
            <a:endParaRPr lang="en-US" dirty="0" smtClean="0"/>
          </a:p>
        </p:txBody>
      </p:sp>
      <p:sp>
        <p:nvSpPr>
          <p:cNvPr id="6" name="Content Placeholder 5"/>
          <p:cNvSpPr>
            <a:spLocks noGrp="1"/>
          </p:cNvSpPr>
          <p:nvPr>
            <p:ph idx="1"/>
          </p:nvPr>
        </p:nvSpPr>
        <p:spPr/>
        <p:txBody>
          <a:bodyPr/>
          <a:lstStyle/>
          <a:p>
            <a:r>
              <a:rPr lang="en-US" dirty="0" smtClean="0"/>
              <a:t>on </a:t>
            </a:r>
            <a:r>
              <a:rPr lang="en-US" dirty="0"/>
              <a:t>the roof </a:t>
            </a:r>
            <a:r>
              <a:rPr lang="en-US" dirty="0" smtClean="0"/>
              <a:t>rack on top of the car.</a:t>
            </a:r>
          </a:p>
          <a:p>
            <a:r>
              <a:rPr lang="en-US" dirty="0"/>
              <a:t>on the </a:t>
            </a:r>
            <a:r>
              <a:rPr lang="en-US" dirty="0" smtClean="0"/>
              <a:t>hitch behind the car.</a:t>
            </a:r>
            <a:endParaRPr lang="en-US" dirty="0"/>
          </a:p>
        </p:txBody>
      </p:sp>
      <p:sp>
        <p:nvSpPr>
          <p:cNvPr id="27652" name="Rectangle 3"/>
          <p:cNvSpPr>
            <a:spLocks noGrp="1" noChangeArrowheads="1"/>
          </p:cNvSpPr>
          <p:nvPr>
            <p:ph type="body" sz="quarter" idx="13"/>
          </p:nvPr>
        </p:nvSpPr>
        <p:spPr/>
        <p:txBody>
          <a:bodyPr/>
          <a:lstStyle/>
          <a:p>
            <a:r>
              <a:rPr lang="en-US" dirty="0" smtClean="0"/>
              <a:t>I’m going on vacation and I can’t pack all of our luggage in my car. Where should I put it to reduce the drag on the car?</a:t>
            </a:r>
          </a:p>
        </p:txBody>
      </p:sp>
      <p:pic>
        <p:nvPicPr>
          <p:cNvPr id="27653" name="Picture 5" descr="on_car_lit_bar_lge"/>
          <p:cNvPicPr>
            <a:picLocks noChangeAspect="1" noChangeArrowheads="1"/>
          </p:cNvPicPr>
          <p:nvPr/>
        </p:nvPicPr>
        <p:blipFill>
          <a:blip r:embed="rId3" cstate="print"/>
          <a:srcRect/>
          <a:stretch>
            <a:fillRect/>
          </a:stretch>
        </p:blipFill>
        <p:spPr bwMode="auto">
          <a:xfrm>
            <a:off x="4892932" y="3581400"/>
            <a:ext cx="4048125" cy="2676525"/>
          </a:xfrm>
          <a:prstGeom prst="rect">
            <a:avLst/>
          </a:prstGeom>
          <a:noFill/>
          <a:ln w="9525">
            <a:noFill/>
            <a:miter lim="800000"/>
            <a:headEnd/>
            <a:tailEnd/>
          </a:ln>
        </p:spPr>
      </p:pic>
      <p:pic>
        <p:nvPicPr>
          <p:cNvPr id="27654" name="Picture 7" descr="ac-roof-rack"/>
          <p:cNvPicPr>
            <a:picLocks noChangeAspect="1" noChangeArrowheads="1"/>
          </p:cNvPicPr>
          <p:nvPr/>
        </p:nvPicPr>
        <p:blipFill>
          <a:blip r:embed="rId4" cstate="print"/>
          <a:srcRect/>
          <a:stretch>
            <a:fillRect/>
          </a:stretch>
        </p:blipFill>
        <p:spPr bwMode="auto">
          <a:xfrm>
            <a:off x="371475" y="4222750"/>
            <a:ext cx="4286250" cy="2171700"/>
          </a:xfrm>
          <a:prstGeom prst="rect">
            <a:avLst/>
          </a:prstGeom>
          <a:noFill/>
          <a:ln w="9525">
            <a:noFill/>
            <a:miter lim="800000"/>
            <a:headEnd/>
            <a:tailEnd/>
          </a:ln>
        </p:spPr>
      </p:pic>
    </p:spTree>
    <p:extLst>
      <p:ext uri="{BB962C8B-B14F-4D97-AF65-F5344CB8AC3E}">
        <p14:creationId xmlns:p14="http://schemas.microsoft.com/office/powerpoint/2010/main" val="344434349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BernoulliOrEnergy</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Control Volume Energy equation</a:t>
            </a:r>
          </a:p>
          <a:p>
            <a:pPr marL="514350" indent="-514350">
              <a:buFont typeface="+mj-lt"/>
              <a:buAutoNum type="alphaUcPeriod"/>
            </a:pPr>
            <a:endParaRPr lang="en-US" dirty="0"/>
          </a:p>
          <a:p>
            <a:pPr marL="514350" indent="-514350">
              <a:buFont typeface="+mj-lt"/>
              <a:buAutoNum type="alphaUcPeriod"/>
            </a:pPr>
            <a:endParaRPr lang="en-US" dirty="0" smtClean="0"/>
          </a:p>
          <a:p>
            <a:pPr marL="514350" indent="-514350">
              <a:buFont typeface="+mj-lt"/>
              <a:buAutoNum type="alphaUcPeriod"/>
            </a:pPr>
            <a:r>
              <a:rPr lang="en-US" dirty="0" smtClean="0"/>
              <a:t>Bernoulli equation</a:t>
            </a:r>
          </a:p>
          <a:p>
            <a:pPr marL="514350" indent="-514350">
              <a:buFont typeface="+mj-lt"/>
              <a:buAutoNum type="alphaUcPeriod"/>
            </a:pPr>
            <a:endParaRPr lang="en-US" dirty="0"/>
          </a:p>
          <a:p>
            <a:pPr marL="514350" indent="-514350">
              <a:buFont typeface="+mj-lt"/>
              <a:buAutoNum type="alphaUcPeriod"/>
            </a:pPr>
            <a:endParaRPr lang="en-US" dirty="0" smtClean="0"/>
          </a:p>
          <a:p>
            <a:pPr marL="514350" indent="-514350">
              <a:buFont typeface="+mj-lt"/>
              <a:buAutoNum type="alphaUcPeriod"/>
            </a:pPr>
            <a:r>
              <a:rPr lang="en-US" dirty="0" smtClean="0"/>
              <a:t>These are the same equations</a:t>
            </a:r>
          </a:p>
          <a:p>
            <a:pPr marL="514350" indent="-514350">
              <a:buFont typeface="+mj-lt"/>
              <a:buAutoNum type="alphaUcPeriod"/>
            </a:pPr>
            <a:endParaRPr lang="en-US" dirty="0"/>
          </a:p>
        </p:txBody>
      </p:sp>
      <p:sp>
        <p:nvSpPr>
          <p:cNvPr id="4" name="Text Placeholder 3"/>
          <p:cNvSpPr>
            <a:spLocks noGrp="1"/>
          </p:cNvSpPr>
          <p:nvPr>
            <p:ph type="body" sz="quarter" idx="13"/>
          </p:nvPr>
        </p:nvSpPr>
        <p:spPr/>
        <p:txBody>
          <a:bodyPr/>
          <a:lstStyle/>
          <a:p>
            <a:r>
              <a:rPr lang="en-US" dirty="0" smtClean="0"/>
              <a:t>Which equation do you use to measure the head loss in a pipe system?</a:t>
            </a:r>
            <a:endParaRPr lang="en-US" dirty="0"/>
          </a:p>
        </p:txBody>
      </p:sp>
      <p:graphicFrame>
        <p:nvGraphicFramePr>
          <p:cNvPr id="5" name="Object 4"/>
          <p:cNvGraphicFramePr>
            <a:graphicFrameLocks noChangeAspect="1"/>
          </p:cNvGraphicFramePr>
          <p:nvPr>
            <p:extLst/>
          </p:nvPr>
        </p:nvGraphicFramePr>
        <p:xfrm>
          <a:off x="533400" y="2209800"/>
          <a:ext cx="7604125" cy="741362"/>
        </p:xfrm>
        <a:graphic>
          <a:graphicData uri="http://schemas.openxmlformats.org/presentationml/2006/ole">
            <mc:AlternateContent xmlns:mc="http://schemas.openxmlformats.org/markup-compatibility/2006">
              <mc:Choice xmlns:v="urn:schemas-microsoft-com:vml" Requires="v">
                <p:oleObj spid="_x0000_s749584" name="Equation" r:id="rId3" imgW="155438543" imgH="19802475" progId="Equation.DSMT4">
                  <p:embed/>
                </p:oleObj>
              </mc:Choice>
              <mc:Fallback>
                <p:oleObj name="Equation" r:id="rId3" imgW="155438543" imgH="19802475" progId="Equation.DSMT4">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209800"/>
                        <a:ext cx="7604125" cy="7413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mc:AlternateContent xmlns:mc="http://schemas.openxmlformats.org/markup-compatibility/2006" xmlns:a14="http://schemas.microsoft.com/office/drawing/2010/main">
        <mc:Choice Requires="a14">
          <p:sp>
            <p:nvSpPr>
              <p:cNvPr id="7" name="Rectangle 6"/>
              <p:cNvSpPr/>
              <p:nvPr/>
            </p:nvSpPr>
            <p:spPr>
              <a:xfrm>
                <a:off x="533400" y="4114800"/>
                <a:ext cx="3148491" cy="7116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𝑝</m:t>
                              </m:r>
                            </m:e>
                            <m:sub>
                              <m:r>
                                <a:rPr lang="en-US">
                                  <a:latin typeface="Cambria Math"/>
                                </a:rPr>
                                <m:t>1</m:t>
                              </m:r>
                            </m:sub>
                          </m:sSub>
                        </m:num>
                        <m:den>
                          <m:r>
                            <a:rPr lang="en-US" i="1">
                              <a:latin typeface="Cambria Math"/>
                            </a:rPr>
                            <m:t>𝜌</m:t>
                          </m:r>
                          <m:r>
                            <a:rPr lang="en-US" i="1">
                              <a:latin typeface="Cambria Math"/>
                            </a:rPr>
                            <m:t>𝑔</m:t>
                          </m:r>
                        </m:den>
                      </m:f>
                      <m:r>
                        <a:rPr lang="en-US">
                          <a:latin typeface="Cambria Math"/>
                        </a:rPr>
                        <m:t>+</m:t>
                      </m:r>
                      <m:sSub>
                        <m:sSubPr>
                          <m:ctrlPr>
                            <a:rPr lang="en-US" i="1">
                              <a:latin typeface="Cambria Math" panose="02040503050406030204" pitchFamily="18" charset="0"/>
                            </a:rPr>
                          </m:ctrlPr>
                        </m:sSubPr>
                        <m:e>
                          <m:r>
                            <a:rPr lang="en-US" i="1">
                              <a:latin typeface="Cambria Math"/>
                            </a:rPr>
                            <m:t>𝑧</m:t>
                          </m:r>
                        </m:e>
                        <m:sub>
                          <m:r>
                            <a:rPr lang="en-US">
                              <a:latin typeface="Cambria Math"/>
                            </a:rPr>
                            <m:t>1</m:t>
                          </m:r>
                        </m:sub>
                      </m:sSub>
                      <m:r>
                        <a:rPr lang="en-US">
                          <a:latin typeface="Cambria Math"/>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𝑣</m:t>
                              </m:r>
                            </m:e>
                            <m:sub>
                              <m:r>
                                <a:rPr lang="en-US">
                                  <a:latin typeface="Cambria Math"/>
                                </a:rPr>
                                <m:t>1</m:t>
                              </m:r>
                            </m:sub>
                            <m:sup>
                              <m:r>
                                <a:rPr lang="en-US">
                                  <a:latin typeface="Cambria Math"/>
                                </a:rPr>
                                <m:t>2</m:t>
                              </m:r>
                            </m:sup>
                          </m:sSubSup>
                        </m:num>
                        <m:den>
                          <m:r>
                            <a:rPr lang="en-US">
                              <a:latin typeface="Cambria Math"/>
                            </a:rPr>
                            <m:t>2</m:t>
                          </m:r>
                          <m:r>
                            <a:rPr lang="en-US" i="1">
                              <a:latin typeface="Cambria Math"/>
                            </a:rPr>
                            <m:t>𝑔</m:t>
                          </m:r>
                        </m:den>
                      </m:f>
                      <m:r>
                        <a:rPr lang="en-US">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𝑝</m:t>
                              </m:r>
                            </m:e>
                            <m:sub>
                              <m:r>
                                <a:rPr lang="en-US">
                                  <a:latin typeface="Cambria Math"/>
                                </a:rPr>
                                <m:t>2</m:t>
                              </m:r>
                            </m:sub>
                          </m:sSub>
                        </m:num>
                        <m:den>
                          <m:r>
                            <a:rPr lang="en-US" i="1">
                              <a:latin typeface="Cambria Math"/>
                            </a:rPr>
                            <m:t>𝜌</m:t>
                          </m:r>
                          <m:r>
                            <a:rPr lang="en-US" i="1">
                              <a:latin typeface="Cambria Math"/>
                            </a:rPr>
                            <m:t>𝑔</m:t>
                          </m:r>
                        </m:den>
                      </m:f>
                      <m:r>
                        <a:rPr lang="en-US">
                          <a:latin typeface="Cambria Math"/>
                        </a:rPr>
                        <m:t>+</m:t>
                      </m:r>
                      <m:sSub>
                        <m:sSubPr>
                          <m:ctrlPr>
                            <a:rPr lang="en-US" i="1">
                              <a:latin typeface="Cambria Math" panose="02040503050406030204" pitchFamily="18" charset="0"/>
                            </a:rPr>
                          </m:ctrlPr>
                        </m:sSubPr>
                        <m:e>
                          <m:r>
                            <a:rPr lang="en-US" i="1">
                              <a:latin typeface="Cambria Math"/>
                            </a:rPr>
                            <m:t>𝑧</m:t>
                          </m:r>
                        </m:e>
                        <m:sub>
                          <m:r>
                            <a:rPr lang="en-US">
                              <a:latin typeface="Cambria Math"/>
                            </a:rPr>
                            <m:t>2</m:t>
                          </m:r>
                        </m:sub>
                      </m:sSub>
                      <m:r>
                        <a:rPr lang="en-US">
                          <a:latin typeface="Cambria Math"/>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𝑣</m:t>
                              </m:r>
                            </m:e>
                            <m:sub>
                              <m:r>
                                <a:rPr lang="en-US">
                                  <a:latin typeface="Cambria Math"/>
                                </a:rPr>
                                <m:t>2</m:t>
                              </m:r>
                            </m:sub>
                            <m:sup>
                              <m:r>
                                <a:rPr lang="en-US">
                                  <a:latin typeface="Cambria Math"/>
                                </a:rPr>
                                <m:t>2</m:t>
                              </m:r>
                            </m:sup>
                          </m:sSubSup>
                        </m:num>
                        <m:den>
                          <m:r>
                            <a:rPr lang="en-US">
                              <a:latin typeface="Cambria Math"/>
                            </a:rPr>
                            <m:t>2</m:t>
                          </m:r>
                          <m:r>
                            <a:rPr lang="en-US" i="1">
                              <a:latin typeface="Cambria Math"/>
                            </a:rPr>
                            <m:t>𝑔</m:t>
                          </m:r>
                        </m:den>
                      </m:f>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533400" y="4114800"/>
                <a:ext cx="3148491" cy="711670"/>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5485553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InefficientConversion</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Potential energy (pressure or elevation) converted to kinetic energy in an abrupt flow contraction</a:t>
            </a:r>
            <a:br>
              <a:rPr lang="en-US" dirty="0" smtClean="0"/>
            </a:br>
            <a:endParaRPr lang="en-US" dirty="0" smtClean="0"/>
          </a:p>
          <a:p>
            <a:pPr marL="514350" indent="-514350">
              <a:buFont typeface="+mj-lt"/>
              <a:buAutoNum type="alphaUcPeriod"/>
            </a:pPr>
            <a:r>
              <a:rPr lang="en-US" dirty="0" smtClean="0"/>
              <a:t>Kinetic energy converted to potential energy in an abrupt flow expansion</a:t>
            </a:r>
          </a:p>
          <a:p>
            <a:pPr marL="514350" indent="-514350">
              <a:buFont typeface="+mj-lt"/>
              <a:buAutoNum type="alphaUcPeriod"/>
            </a:pPr>
            <a:endParaRPr lang="en-US" dirty="0" smtClean="0"/>
          </a:p>
          <a:p>
            <a:pPr marL="0" indent="0">
              <a:buNone/>
            </a:pPr>
            <a:r>
              <a:rPr lang="en-US" dirty="0"/>
              <a:t/>
            </a:r>
            <a:br>
              <a:rPr lang="en-US" dirty="0"/>
            </a:br>
            <a:r>
              <a:rPr lang="en-US" dirty="0" smtClean="0"/>
              <a:t>Note: This is the same as asking, “Where can you apply the Bernoulli equation?”</a:t>
            </a:r>
          </a:p>
        </p:txBody>
      </p:sp>
      <p:sp>
        <p:nvSpPr>
          <p:cNvPr id="4" name="Text Placeholder 3"/>
          <p:cNvSpPr>
            <a:spLocks noGrp="1"/>
          </p:cNvSpPr>
          <p:nvPr>
            <p:ph type="body" sz="quarter" idx="13"/>
          </p:nvPr>
        </p:nvSpPr>
        <p:spPr/>
        <p:txBody>
          <a:bodyPr/>
          <a:lstStyle/>
          <a:p>
            <a:r>
              <a:rPr lang="en-US" dirty="0" smtClean="0"/>
              <a:t>Which conversion loses mechanical energy to heat?</a:t>
            </a:r>
            <a:endParaRPr lang="en-US" dirty="0"/>
          </a:p>
        </p:txBody>
      </p:sp>
      <p:grpSp>
        <p:nvGrpSpPr>
          <p:cNvPr id="20" name="Group 19"/>
          <p:cNvGrpSpPr/>
          <p:nvPr/>
        </p:nvGrpSpPr>
        <p:grpSpPr>
          <a:xfrm>
            <a:off x="4419600" y="4751070"/>
            <a:ext cx="4419600" cy="774700"/>
            <a:chOff x="3279775" y="5105400"/>
            <a:chExt cx="4419600" cy="774700"/>
          </a:xfrm>
        </p:grpSpPr>
        <p:sp>
          <p:nvSpPr>
            <p:cNvPr id="6" name="Freeform 11"/>
            <p:cNvSpPr>
              <a:spLocks/>
            </p:cNvSpPr>
            <p:nvPr/>
          </p:nvSpPr>
          <p:spPr bwMode="auto">
            <a:xfrm>
              <a:off x="3279775" y="5105400"/>
              <a:ext cx="4406900" cy="774700"/>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7" name="Line 12"/>
            <p:cNvSpPr>
              <a:spLocks noChangeShapeType="1"/>
            </p:cNvSpPr>
            <p:nvPr/>
          </p:nvSpPr>
          <p:spPr bwMode="auto">
            <a:xfrm>
              <a:off x="3756025" y="5511800"/>
              <a:ext cx="6350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 name="Freeform 13"/>
            <p:cNvSpPr>
              <a:spLocks/>
            </p:cNvSpPr>
            <p:nvPr/>
          </p:nvSpPr>
          <p:spPr bwMode="auto">
            <a:xfrm>
              <a:off x="3279775" y="51181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9" name="Freeform 14"/>
            <p:cNvSpPr>
              <a:spLocks/>
            </p:cNvSpPr>
            <p:nvPr/>
          </p:nvSpPr>
          <p:spPr bwMode="auto">
            <a:xfrm flipV="1">
              <a:off x="3279775" y="56515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grpSp>
        <p:nvGrpSpPr>
          <p:cNvPr id="21" name="Group 20"/>
          <p:cNvGrpSpPr/>
          <p:nvPr/>
        </p:nvGrpSpPr>
        <p:grpSpPr>
          <a:xfrm flipH="1">
            <a:off x="4344307" y="2706914"/>
            <a:ext cx="4419600" cy="774700"/>
            <a:chOff x="3279775" y="5105400"/>
            <a:chExt cx="4419600" cy="774700"/>
          </a:xfrm>
        </p:grpSpPr>
        <p:sp>
          <p:nvSpPr>
            <p:cNvPr id="22" name="Freeform 11"/>
            <p:cNvSpPr>
              <a:spLocks/>
            </p:cNvSpPr>
            <p:nvPr/>
          </p:nvSpPr>
          <p:spPr bwMode="auto">
            <a:xfrm>
              <a:off x="3279775" y="5105400"/>
              <a:ext cx="4406900" cy="774700"/>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23" name="Line 12"/>
            <p:cNvSpPr>
              <a:spLocks noChangeShapeType="1"/>
            </p:cNvSpPr>
            <p:nvPr/>
          </p:nvSpPr>
          <p:spPr bwMode="auto">
            <a:xfrm flipH="1">
              <a:off x="6740525" y="5492750"/>
              <a:ext cx="6350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24" name="Freeform 13"/>
            <p:cNvSpPr>
              <a:spLocks/>
            </p:cNvSpPr>
            <p:nvPr/>
          </p:nvSpPr>
          <p:spPr bwMode="auto">
            <a:xfrm>
              <a:off x="3279775" y="51181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25" name="Freeform 14"/>
            <p:cNvSpPr>
              <a:spLocks/>
            </p:cNvSpPr>
            <p:nvPr/>
          </p:nvSpPr>
          <p:spPr bwMode="auto">
            <a:xfrm flipV="1">
              <a:off x="3279775" y="56515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spTree>
    <p:extLst>
      <p:ext uri="{BB962C8B-B14F-4D97-AF65-F5344CB8AC3E}">
        <p14:creationId xmlns:p14="http://schemas.microsoft.com/office/powerpoint/2010/main" val="304807789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146"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smtClean="0">
                <a:latin typeface="+mj-lt"/>
              </a:rPr>
              <a:t>aguaclara</a:t>
            </a:r>
            <a:r>
              <a:rPr lang="en-US" sz="2400" dirty="0" smtClean="0">
                <a:latin typeface="+mj-lt"/>
              </a:rPr>
              <a:t>.</a:t>
            </a:r>
            <a:endParaRPr lang="en-US" sz="2400" dirty="0">
              <a:latin typeface="+mj-lt"/>
            </a:endParaRP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Font typeface="+mj-lt"/>
              <a:buAutoNum type="alphaUcPeriod"/>
            </a:pPr>
            <a:r>
              <a:rPr lang="en-US" dirty="0"/>
              <a:t>They both have significant energy losses due to </a:t>
            </a:r>
            <a:r>
              <a:rPr lang="en-US" dirty="0" smtClean="0"/>
              <a:t>shear between fluid and the solid surface</a:t>
            </a:r>
            <a:endParaRPr lang="en-US" dirty="0"/>
          </a:p>
          <a:p>
            <a:pPr marL="514350" indent="-514350">
              <a:buFont typeface="+mj-lt"/>
              <a:buAutoNum type="alphaUcPeriod"/>
            </a:pPr>
            <a:r>
              <a:rPr lang="en-US" dirty="0" smtClean="0"/>
              <a:t>They both have significant energy losses due to flow expansions </a:t>
            </a:r>
            <a:endParaRPr lang="en-US" dirty="0"/>
          </a:p>
        </p:txBody>
      </p:sp>
      <p:sp>
        <p:nvSpPr>
          <p:cNvPr id="4" name="Text Placeholder 3"/>
          <p:cNvSpPr>
            <a:spLocks noGrp="1"/>
          </p:cNvSpPr>
          <p:nvPr>
            <p:ph type="body" sz="quarter" idx="13"/>
          </p:nvPr>
        </p:nvSpPr>
        <p:spPr/>
        <p:txBody>
          <a:bodyPr/>
          <a:lstStyle/>
          <a:p>
            <a:r>
              <a:rPr lang="en-US" dirty="0" smtClean="0"/>
              <a:t>A long streamlined train and a long straight pipeline are similar in that</a:t>
            </a:r>
            <a:endParaRPr lang="en-US" dirty="0"/>
          </a:p>
        </p:txBody>
      </p:sp>
    </p:spTree>
    <p:extLst>
      <p:ext uri="{BB962C8B-B14F-4D97-AF65-F5344CB8AC3E}">
        <p14:creationId xmlns:p14="http://schemas.microsoft.com/office/powerpoint/2010/main" val="49869540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0"/>
            <a:ext cx="4938928" cy="1120056"/>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Motivation</a:t>
            </a:r>
            <a:endParaRPr lang="en-US" dirty="0"/>
          </a:p>
        </p:txBody>
      </p:sp>
      <p:sp>
        <p:nvSpPr>
          <p:cNvPr id="4" name="Content Placeholder 3"/>
          <p:cNvSpPr>
            <a:spLocks noGrp="1"/>
          </p:cNvSpPr>
          <p:nvPr>
            <p:ph idx="1"/>
          </p:nvPr>
        </p:nvSpPr>
        <p:spPr/>
        <p:txBody>
          <a:bodyPr/>
          <a:lstStyle/>
          <a:p>
            <a:r>
              <a:rPr lang="en-US" dirty="0" smtClean="0"/>
              <a:t>We will use smart physics and </a:t>
            </a:r>
            <a:r>
              <a:rPr lang="en-US" dirty="0"/>
              <a:t>fluids </a:t>
            </a:r>
            <a:r>
              <a:rPr lang="en-US" dirty="0" smtClean="0"/>
              <a:t>to create elegant designs</a:t>
            </a:r>
          </a:p>
          <a:p>
            <a:r>
              <a:rPr lang="en-US" dirty="0" smtClean="0"/>
              <a:t>Computer controlled flows and water levels in water treatment plants are </a:t>
            </a:r>
          </a:p>
          <a:p>
            <a:pPr lvl="1"/>
            <a:r>
              <a:rPr lang="en-US" dirty="0" smtClean="0"/>
              <a:t>a lazy approach to design </a:t>
            </a:r>
          </a:p>
          <a:p>
            <a:pPr lvl="1"/>
            <a:r>
              <a:rPr lang="en-US" dirty="0" smtClean="0"/>
              <a:t>prone to failures (not a resilient design approach)</a:t>
            </a:r>
          </a:p>
        </p:txBody>
      </p:sp>
    </p:spTree>
    <p:extLst>
      <p:ext uri="{BB962C8B-B14F-4D97-AF65-F5344CB8AC3E}">
        <p14:creationId xmlns:p14="http://schemas.microsoft.com/office/powerpoint/2010/main" val="324739610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TurbulentHeadLoss</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Decreases with increased flow</a:t>
            </a:r>
          </a:p>
          <a:p>
            <a:pPr marL="514350" indent="-514350">
              <a:buFont typeface="+mj-lt"/>
              <a:buAutoNum type="alphaUcPeriod"/>
            </a:pPr>
            <a:r>
              <a:rPr lang="en-US" dirty="0" smtClean="0"/>
              <a:t>Remains constant with increased flow</a:t>
            </a:r>
          </a:p>
          <a:p>
            <a:pPr marL="514350" indent="-514350">
              <a:buFont typeface="+mj-lt"/>
              <a:buAutoNum type="alphaUcPeriod"/>
            </a:pPr>
            <a:r>
              <a:rPr lang="en-US" dirty="0" smtClean="0"/>
              <a:t>Increases approximately in proportion to the flow</a:t>
            </a:r>
          </a:p>
          <a:p>
            <a:pPr marL="514350" indent="-514350">
              <a:buFont typeface="+mj-lt"/>
              <a:buAutoNum type="alphaUcPeriod"/>
            </a:pPr>
            <a:r>
              <a:rPr lang="en-US" dirty="0" smtClean="0"/>
              <a:t>Increases approximately in proportion to the square of the flow</a:t>
            </a:r>
          </a:p>
          <a:p>
            <a:pPr marL="514350" indent="-514350">
              <a:buFont typeface="+mj-lt"/>
              <a:buAutoNum type="alphaUcPeriod"/>
            </a:pPr>
            <a:r>
              <a:rPr lang="en-US" dirty="0" smtClean="0"/>
              <a:t>Increases in </a:t>
            </a:r>
            <a:r>
              <a:rPr lang="en-US" dirty="0"/>
              <a:t>proportion to the </a:t>
            </a:r>
            <a:r>
              <a:rPr lang="en-US" dirty="0" smtClean="0"/>
              <a:t>natural log of </a:t>
            </a:r>
            <a:r>
              <a:rPr lang="en-US" dirty="0"/>
              <a:t>the </a:t>
            </a:r>
            <a:r>
              <a:rPr lang="en-US" dirty="0" smtClean="0"/>
              <a:t>flow</a:t>
            </a:r>
          </a:p>
          <a:p>
            <a:pPr marL="514350" indent="-514350">
              <a:buFont typeface="+mj-lt"/>
              <a:buAutoNum type="alphaUcPeriod"/>
            </a:pPr>
            <a:endParaRPr lang="en-US" dirty="0"/>
          </a:p>
        </p:txBody>
      </p:sp>
      <p:sp>
        <p:nvSpPr>
          <p:cNvPr id="4" name="Text Placeholder 3"/>
          <p:cNvSpPr>
            <a:spLocks noGrp="1"/>
          </p:cNvSpPr>
          <p:nvPr>
            <p:ph type="body" sz="quarter" idx="13"/>
          </p:nvPr>
        </p:nvSpPr>
        <p:spPr/>
        <p:txBody>
          <a:bodyPr/>
          <a:lstStyle/>
          <a:p>
            <a:r>
              <a:rPr lang="en-US" dirty="0" smtClean="0"/>
              <a:t>Head loss through a long, rough pipe with turbulent flow</a:t>
            </a:r>
            <a:endParaRPr lang="en-US" dirty="0"/>
          </a:p>
        </p:txBody>
      </p:sp>
    </p:spTree>
    <p:extLst>
      <p:ext uri="{BB962C8B-B14F-4D97-AF65-F5344CB8AC3E}">
        <p14:creationId xmlns:p14="http://schemas.microsoft.com/office/powerpoint/2010/main" val="310735706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79955"/>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4BAB7AA-6D15-42F4-8810-FAAA196C659C}"/>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1"/>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0" y="234462"/>
            <a:ext cx="5249007" cy="1143000"/>
          </a:xfrm>
          <a:solidFill>
            <a:schemeClr val="bg1"/>
          </a:solidFill>
          <a:ln>
            <a:noFill/>
          </a:ln>
        </p:spPr>
        <p:txBody>
          <a:bodyPr lIns="90488" tIns="44450" rIns="90488" bIns="44450" anchor="b"/>
          <a:lstStyle/>
          <a:p>
            <a:pPr>
              <a:defRPr/>
            </a:pPr>
            <a:r>
              <a:rPr lang="en-US" dirty="0"/>
              <a:t>Three forms of </a:t>
            </a:r>
            <a:r>
              <a:rPr lang="en-US" b="1" dirty="0">
                <a:hlinkClick r:id="rId9"/>
              </a:rPr>
              <a:t>Minor Loss</a:t>
            </a:r>
            <a:r>
              <a:rPr lang="en-US" b="1" dirty="0">
                <a:hlinkClick r:id="rId10"/>
              </a:rPr>
              <a:t>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8" name="Picture 7">
            <a:extLst>
              <a:ext uri="{FF2B5EF4-FFF2-40B4-BE49-F238E27FC236}">
                <a16:creationId xmlns:a16="http://schemas.microsoft.com/office/drawing/2014/main" id="{86F4A952-ECAF-4D7D-A6F4-E902474DE8B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10" name="Picture 9">
            <a:extLst>
              <a:ext uri="{FF2B5EF4-FFF2-40B4-BE49-F238E27FC236}">
                <a16:creationId xmlns:a16="http://schemas.microsoft.com/office/drawing/2014/main" id="{DE7CA029-0E3B-4A3B-A00E-8D0B1C0CB9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603066" y="3596995"/>
            <a:ext cx="2530744" cy="797257"/>
          </a:xfrm>
          <a:prstGeom prst="rect">
            <a:avLst/>
          </a:prstGeom>
        </p:spPr>
      </p:pic>
      <p:pic>
        <p:nvPicPr>
          <p:cNvPr id="6" name="Picture 5">
            <a:extLst>
              <a:ext uri="{FF2B5EF4-FFF2-40B4-BE49-F238E27FC236}">
                <a16:creationId xmlns:a16="http://schemas.microsoft.com/office/drawing/2014/main" id="{DB6CD9ED-2876-4360-91B3-3CFB3A1AFD41}"/>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601112" y="5040369"/>
            <a:ext cx="2530744"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1">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2">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2">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82663" y="3734637"/>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869227" y="3707956"/>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E36AA3E-BEA6-4394-AE8D-938EE53ED943}"/>
              </a:ext>
            </a:extLst>
          </p:cNvPr>
          <p:cNvGrpSpPr/>
          <p:nvPr/>
        </p:nvGrpSpPr>
        <p:grpSpPr>
          <a:xfrm>
            <a:off x="870439" y="927209"/>
            <a:ext cx="7192108" cy="5176701"/>
            <a:chOff x="1828800" y="0"/>
            <a:chExt cx="9133514" cy="6574077"/>
          </a:xfrm>
        </p:grpSpPr>
        <p:grpSp>
          <p:nvGrpSpPr>
            <p:cNvPr id="9" name="Group 8">
              <a:extLst>
                <a:ext uri="{FF2B5EF4-FFF2-40B4-BE49-F238E27FC236}">
                  <a16:creationId xmlns:a16="http://schemas.microsoft.com/office/drawing/2014/main" id="{03956A02-CDEC-4EFA-AAD0-DCF4EF6E426A}"/>
                </a:ext>
              </a:extLst>
            </p:cNvPr>
            <p:cNvGrpSpPr/>
            <p:nvPr/>
          </p:nvGrpSpPr>
          <p:grpSpPr>
            <a:xfrm>
              <a:off x="8484226" y="3142894"/>
              <a:ext cx="2180909" cy="3036836"/>
              <a:chOff x="5903911" y="3416708"/>
              <a:chExt cx="2257109" cy="3121252"/>
            </a:xfrm>
          </p:grpSpPr>
          <p:sp>
            <p:nvSpPr>
              <p:cNvPr id="39" name="Rectangle 38">
                <a:extLst>
                  <a:ext uri="{FF2B5EF4-FFF2-40B4-BE49-F238E27FC236}">
                    <a16:creationId xmlns:a16="http://schemas.microsoft.com/office/drawing/2014/main" id="{80CC72F2-23CA-46D5-BA98-D72BC421359F}"/>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2A10CE0-B349-4678-91D1-92CCA4C8A9F7}"/>
                  </a:ext>
                </a:extLst>
              </p:cNvPr>
              <p:cNvSpPr/>
              <p:nvPr/>
            </p:nvSpPr>
            <p:spPr>
              <a:xfrm>
                <a:off x="5903911" y="6393180"/>
                <a:ext cx="2257109"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E600152-5478-4C80-B18A-8475F2ADE105}"/>
                </a:ext>
              </a:extLst>
            </p:cNvPr>
            <p:cNvGrpSpPr/>
            <p:nvPr/>
          </p:nvGrpSpPr>
          <p:grpSpPr>
            <a:xfrm rot="5400000">
              <a:off x="5100572" y="-77129"/>
              <a:ext cx="2240080" cy="4527231"/>
              <a:chOff x="5903911" y="3416708"/>
              <a:chExt cx="2257109" cy="3121252"/>
            </a:xfrm>
          </p:grpSpPr>
          <p:sp>
            <p:nvSpPr>
              <p:cNvPr id="37" name="Rectangle 36">
                <a:extLst>
                  <a:ext uri="{FF2B5EF4-FFF2-40B4-BE49-F238E27FC236}">
                    <a16:creationId xmlns:a16="http://schemas.microsoft.com/office/drawing/2014/main" id="{4271AC97-4CE3-4A0D-A598-396EA7C6AB5F}"/>
                  </a:ext>
                </a:extLst>
              </p:cNvPr>
              <p:cNvSpPr/>
              <p:nvPr/>
            </p:nvSpPr>
            <p:spPr>
              <a:xfrm>
                <a:off x="5919150" y="3416708"/>
                <a:ext cx="2180909" cy="3029812"/>
              </a:xfrm>
              <a:prstGeom prst="rect">
                <a:avLst/>
              </a:prstGeom>
              <a:solidFill>
                <a:srgbClr val="0563C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543CE66-BC92-4B19-BC43-FAE34D5A331B}"/>
                  </a:ext>
                </a:extLst>
              </p:cNvPr>
              <p:cNvSpPr/>
              <p:nvPr/>
            </p:nvSpPr>
            <p:spPr>
              <a:xfrm>
                <a:off x="5903911" y="6393180"/>
                <a:ext cx="2257109" cy="144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8C65C3-0C4B-43FB-917E-1CD2D3B2AC9F}"/>
                </a:ext>
              </a:extLst>
            </p:cNvPr>
            <p:cNvGrpSpPr/>
            <p:nvPr/>
          </p:nvGrpSpPr>
          <p:grpSpPr>
            <a:xfrm>
              <a:off x="6260775" y="1080994"/>
              <a:ext cx="4343400" cy="4276165"/>
              <a:chOff x="3092096" y="1290900"/>
              <a:chExt cx="5007964" cy="5141864"/>
            </a:xfrm>
          </p:grpSpPr>
          <p:sp>
            <p:nvSpPr>
              <p:cNvPr id="35" name="Freeform: Shape 34">
                <a:extLst>
                  <a:ext uri="{FF2B5EF4-FFF2-40B4-BE49-F238E27FC236}">
                    <a16:creationId xmlns:a16="http://schemas.microsoft.com/office/drawing/2014/main" id="{7C5943E6-3B9C-415D-AE54-A92D77D052DA}"/>
                  </a:ext>
                </a:extLst>
              </p:cNvPr>
              <p:cNvSpPr/>
              <p:nvPr/>
            </p:nvSpPr>
            <p:spPr>
              <a:xfrm>
                <a:off x="5585460" y="1290900"/>
                <a:ext cx="2514600" cy="2583662"/>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c 35">
                <a:extLst>
                  <a:ext uri="{FF2B5EF4-FFF2-40B4-BE49-F238E27FC236}">
                    <a16:creationId xmlns:a16="http://schemas.microsoft.com/office/drawing/2014/main" id="{8CB9C313-9459-4E29-B726-24E9D147B403}"/>
                  </a:ext>
                </a:extLst>
              </p:cNvPr>
              <p:cNvSpPr/>
              <p:nvPr/>
            </p:nvSpPr>
            <p:spPr>
              <a:xfrm>
                <a:off x="3092096" y="1290900"/>
                <a:ext cx="5007964" cy="5141864"/>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3" name="Arc 12">
              <a:extLst>
                <a:ext uri="{FF2B5EF4-FFF2-40B4-BE49-F238E27FC236}">
                  <a16:creationId xmlns:a16="http://schemas.microsoft.com/office/drawing/2014/main" id="{5008D1C6-6F86-40B6-BAE2-36812FB69CA2}"/>
                </a:ext>
              </a:extLst>
            </p:cNvPr>
            <p:cNvSpPr/>
            <p:nvPr/>
          </p:nvSpPr>
          <p:spPr>
            <a:xfrm>
              <a:off x="5911735" y="2523003"/>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983D1D9E-0AFB-4BF1-859A-5E3E7774825C}"/>
                </a:ext>
              </a:extLst>
            </p:cNvPr>
            <p:cNvSpPr/>
            <p:nvPr/>
          </p:nvSpPr>
          <p:spPr>
            <a:xfrm rot="10800000">
              <a:off x="1828800" y="0"/>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61A71F62-8E82-44A1-B4F7-9AD1779D0AF9}"/>
                </a:ext>
              </a:extLst>
            </p:cNvPr>
            <p:cNvSpPr/>
            <p:nvPr/>
          </p:nvSpPr>
          <p:spPr bwMode="auto">
            <a:xfrm rot="15320127" flipH="1">
              <a:off x="7308072" y="2466589"/>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Arc 17">
              <a:extLst>
                <a:ext uri="{FF2B5EF4-FFF2-40B4-BE49-F238E27FC236}">
                  <a16:creationId xmlns:a16="http://schemas.microsoft.com/office/drawing/2014/main" id="{F77DD234-0E20-4E61-B60D-FDC836B68907}"/>
                </a:ext>
              </a:extLst>
            </p:cNvPr>
            <p:cNvSpPr/>
            <p:nvPr/>
          </p:nvSpPr>
          <p:spPr bwMode="auto">
            <a:xfrm rot="15320127" flipH="1">
              <a:off x="7318597" y="2339755"/>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a:extLst>
                <a:ext uri="{FF2B5EF4-FFF2-40B4-BE49-F238E27FC236}">
                  <a16:creationId xmlns:a16="http://schemas.microsoft.com/office/drawing/2014/main" id="{F320FFA7-C2E3-4F2C-A669-F8C55DCAFD22}"/>
                </a:ext>
              </a:extLst>
            </p:cNvPr>
            <p:cNvSpPr/>
            <p:nvPr/>
          </p:nvSpPr>
          <p:spPr bwMode="auto">
            <a:xfrm rot="16016901" flipH="1">
              <a:off x="7620187" y="1867151"/>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0" name="Arc 19">
              <a:extLst>
                <a:ext uri="{FF2B5EF4-FFF2-40B4-BE49-F238E27FC236}">
                  <a16:creationId xmlns:a16="http://schemas.microsoft.com/office/drawing/2014/main" id="{2A79DB91-E295-4353-BF8B-341FEB96A8E1}"/>
                </a:ext>
              </a:extLst>
            </p:cNvPr>
            <p:cNvSpPr/>
            <p:nvPr/>
          </p:nvSpPr>
          <p:spPr bwMode="auto">
            <a:xfrm rot="15320127" flipH="1">
              <a:off x="6369393" y="2348635"/>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83607728-B2EA-4B44-A4CC-BA34DC666AA2}"/>
                </a:ext>
              </a:extLst>
            </p:cNvPr>
            <p:cNvSpPr/>
            <p:nvPr/>
          </p:nvSpPr>
          <p:spPr bwMode="auto">
            <a:xfrm rot="15320127" flipH="1">
              <a:off x="6107175" y="2599244"/>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a:extLst>
                <a:ext uri="{FF2B5EF4-FFF2-40B4-BE49-F238E27FC236}">
                  <a16:creationId xmlns:a16="http://schemas.microsoft.com/office/drawing/2014/main" id="{B7875EAB-8DCF-430A-88D1-F61A16E56141}"/>
                </a:ext>
              </a:extLst>
            </p:cNvPr>
            <p:cNvSpPr/>
            <p:nvPr/>
          </p:nvSpPr>
          <p:spPr bwMode="auto">
            <a:xfrm rot="15320127" flipH="1">
              <a:off x="6167957" y="2645517"/>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3" name="Freeform 32">
              <a:extLst>
                <a:ext uri="{FF2B5EF4-FFF2-40B4-BE49-F238E27FC236}">
                  <a16:creationId xmlns:a16="http://schemas.microsoft.com/office/drawing/2014/main" id="{A60840EC-3F51-416E-B74C-5161AC1103A9}"/>
                </a:ext>
              </a:extLst>
            </p:cNvPr>
            <p:cNvSpPr>
              <a:spLocks/>
            </p:cNvSpPr>
            <p:nvPr/>
          </p:nvSpPr>
          <p:spPr bwMode="auto">
            <a:xfrm flipH="1">
              <a:off x="5424098" y="3052788"/>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no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24" name="Isosceles Triangle 23">
              <a:extLst>
                <a:ext uri="{FF2B5EF4-FFF2-40B4-BE49-F238E27FC236}">
                  <a16:creationId xmlns:a16="http://schemas.microsoft.com/office/drawing/2014/main" id="{AF1BF416-617B-45C0-A92D-A2D9E9AEB383}"/>
                </a:ext>
              </a:extLst>
            </p:cNvPr>
            <p:cNvSpPr/>
            <p:nvPr/>
          </p:nvSpPr>
          <p:spPr>
            <a:xfrm rot="18216207">
              <a:off x="8061102" y="2704413"/>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0918CFC-4A2A-49AD-B19D-BCD38FB76436}"/>
                </a:ext>
              </a:extLst>
            </p:cNvPr>
            <p:cNvSpPr/>
            <p:nvPr/>
          </p:nvSpPr>
          <p:spPr>
            <a:xfrm rot="15890172">
              <a:off x="6953335" y="2472884"/>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51E527A-8E52-441B-BEEA-43C4ECD5B279}"/>
                </a:ext>
              </a:extLst>
            </p:cNvPr>
            <p:cNvSpPr/>
            <p:nvPr/>
          </p:nvSpPr>
          <p:spPr>
            <a:xfrm rot="14542121">
              <a:off x="5841014" y="2895965"/>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C430F1F-6988-419B-B337-2A6C25EAA7D4}"/>
                </a:ext>
              </a:extLst>
            </p:cNvPr>
            <p:cNvCxnSpPr/>
            <p:nvPr/>
          </p:nvCxnSpPr>
          <p:spPr>
            <a:xfrm flipV="1">
              <a:off x="9595795" y="4536997"/>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30B92-ACE6-4C6C-83BA-26FDD510096E}"/>
                </a:ext>
              </a:extLst>
            </p:cNvPr>
            <p:cNvCxnSpPr>
              <a:cxnSpLocks/>
            </p:cNvCxnSpPr>
            <p:nvPr/>
          </p:nvCxnSpPr>
          <p:spPr>
            <a:xfrm flipH="1">
              <a:off x="3220031" y="2096414"/>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521516-E67B-4C8D-945E-F2BAC1879C3D}"/>
                </a:ext>
              </a:extLst>
            </p:cNvPr>
            <p:cNvSpPr txBox="1"/>
            <p:nvPr/>
          </p:nvSpPr>
          <p:spPr>
            <a:xfrm>
              <a:off x="7055137" y="363990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B</a:t>
              </a:r>
            </a:p>
          </p:txBody>
        </p:sp>
        <p:sp>
          <p:nvSpPr>
            <p:cNvPr id="30" name="TextBox 29">
              <a:extLst>
                <a:ext uri="{FF2B5EF4-FFF2-40B4-BE49-F238E27FC236}">
                  <a16:creationId xmlns:a16="http://schemas.microsoft.com/office/drawing/2014/main" id="{E8FDDB2C-EA33-4850-B5F3-69541DF8BA98}"/>
                </a:ext>
              </a:extLst>
            </p:cNvPr>
            <p:cNvSpPr txBox="1"/>
            <p:nvPr/>
          </p:nvSpPr>
          <p:spPr>
            <a:xfrm>
              <a:off x="7768865" y="4233389"/>
              <a:ext cx="415498"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A</a:t>
              </a:r>
            </a:p>
          </p:txBody>
        </p:sp>
        <p:sp>
          <p:nvSpPr>
            <p:cNvPr id="31" name="TextBox 30">
              <a:extLst>
                <a:ext uri="{FF2B5EF4-FFF2-40B4-BE49-F238E27FC236}">
                  <a16:creationId xmlns:a16="http://schemas.microsoft.com/office/drawing/2014/main" id="{48B106D8-4DC7-4046-9D9A-C220E4F44828}"/>
                </a:ext>
              </a:extLst>
            </p:cNvPr>
            <p:cNvSpPr txBox="1"/>
            <p:nvPr/>
          </p:nvSpPr>
          <p:spPr>
            <a:xfrm>
              <a:off x="4451064" y="360942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C</a:t>
              </a:r>
            </a:p>
          </p:txBody>
        </p:sp>
        <p:cxnSp>
          <p:nvCxnSpPr>
            <p:cNvPr id="32" name="Straight Connector 31">
              <a:extLst>
                <a:ext uri="{FF2B5EF4-FFF2-40B4-BE49-F238E27FC236}">
                  <a16:creationId xmlns:a16="http://schemas.microsoft.com/office/drawing/2014/main" id="{B84F05C7-CDA1-46A3-9074-80DDCBCF5BB6}"/>
                </a:ext>
              </a:extLst>
            </p:cNvPr>
            <p:cNvCxnSpPr>
              <a:cxnSpLocks/>
            </p:cNvCxnSpPr>
            <p:nvPr/>
          </p:nvCxnSpPr>
          <p:spPr>
            <a:xfrm>
              <a:off x="46377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7990347-BCDD-4052-8BFE-6FD6EB730263}"/>
                </a:ext>
              </a:extLst>
            </p:cNvPr>
            <p:cNvCxnSpPr>
              <a:cxnSpLocks/>
            </p:cNvCxnSpPr>
            <p:nvPr/>
          </p:nvCxnSpPr>
          <p:spPr>
            <a:xfrm>
              <a:off x="72285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0B7363-8153-4B23-84F1-64761445164E}"/>
                </a:ext>
              </a:extLst>
            </p:cNvPr>
            <p:cNvCxnSpPr>
              <a:cxnSpLocks/>
            </p:cNvCxnSpPr>
            <p:nvPr/>
          </p:nvCxnSpPr>
          <p:spPr>
            <a:xfrm rot="5400000">
              <a:off x="9537868" y="3090048"/>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E9E53CE-6C36-45E1-9634-CA30F8E53E3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 name="Picture 4">
            <a:extLst>
              <a:ext uri="{FF2B5EF4-FFF2-40B4-BE49-F238E27FC236}">
                <a16:creationId xmlns:a16="http://schemas.microsoft.com/office/drawing/2014/main" id="{E4575F09-101D-4C52-9C07-A53663DC3A3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8" name="Picture 7">
            <a:extLst>
              <a:ext uri="{FF2B5EF4-FFF2-40B4-BE49-F238E27FC236}">
                <a16:creationId xmlns:a16="http://schemas.microsoft.com/office/drawing/2014/main" id="{64D39A99-497B-4E61-833E-197D68E90C7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3" name="Picture 2">
            <a:extLst>
              <a:ext uri="{FF2B5EF4-FFF2-40B4-BE49-F238E27FC236}">
                <a16:creationId xmlns:a16="http://schemas.microsoft.com/office/drawing/2014/main" id="{0E493F57-4853-4ADE-8440-2A9FBF6378A5}"/>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1">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1">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2">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158270" y="234462"/>
            <a:ext cx="5090738" cy="1143000"/>
          </a:xfrm>
          <a:solidFill>
            <a:schemeClr val="bg1"/>
          </a:solidFill>
          <a:ln>
            <a:noFill/>
          </a:ln>
        </p:spPr>
        <p:txBody>
          <a:bodyPr lIns="90488" tIns="44450" rIns="90488" bIns="44450" anchor="b"/>
          <a:lstStyle/>
          <a:p>
            <a:pPr>
              <a:defRPr/>
            </a:pPr>
            <a:r>
              <a:rPr lang="en-US" dirty="0"/>
              <a:t>Three forms of </a:t>
            </a:r>
            <a:r>
              <a:rPr lang="en-US" b="1" dirty="0"/>
              <a:t>Minor Loss </a:t>
            </a:r>
            <a:r>
              <a:rPr lang="en-US" dirty="0"/>
              <a:t>equation</a:t>
            </a:r>
          </a:p>
        </p:txBody>
      </p:sp>
      <p:sp>
        <p:nvSpPr>
          <p:cNvPr id="58" name="Text Box 49 2">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17335"/>
            <a:ext cx="6222739" cy="730631"/>
            <a:chOff x="1538844" y="4822901"/>
            <a:chExt cx="6121942" cy="678361"/>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22901"/>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5462125"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
        <p:nvSpPr>
          <p:cNvPr id="52" name="Rectangle 24">
            <a:extLst>
              <a:ext uri="{FF2B5EF4-FFF2-40B4-BE49-F238E27FC236}">
                <a16:creationId xmlns:a16="http://schemas.microsoft.com/office/drawing/2014/main" id="{882DB9E3-7CC1-40B4-BDB8-FC6CAA06B44E}"/>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53" name="Line 26">
            <a:extLst>
              <a:ext uri="{FF2B5EF4-FFF2-40B4-BE49-F238E27FC236}">
                <a16:creationId xmlns:a16="http://schemas.microsoft.com/office/drawing/2014/main" id="{85ADC6C1-7D29-4B67-B1A4-713D3351DD51}"/>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MajorMinorDrain</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major losses dominate</a:t>
            </a:r>
          </a:p>
          <a:p>
            <a:pPr marL="514350" indent="-514350">
              <a:buFont typeface="+mj-lt"/>
              <a:buAutoNum type="alphaUcPeriod"/>
            </a:pPr>
            <a:r>
              <a:rPr lang="en-US" dirty="0"/>
              <a:t>minor losses dominate</a:t>
            </a:r>
            <a:endParaRPr lang="en-US" dirty="0" smtClean="0"/>
          </a:p>
          <a:p>
            <a:pPr marL="514350" indent="-514350">
              <a:buFont typeface="+mj-lt"/>
              <a:buAutoNum type="alphaUcPeriod"/>
            </a:pPr>
            <a:r>
              <a:rPr lang="en-US" dirty="0" smtClean="0"/>
              <a:t>minor losses are equal to major losses</a:t>
            </a:r>
          </a:p>
        </p:txBody>
      </p:sp>
      <p:sp>
        <p:nvSpPr>
          <p:cNvPr id="4" name="Text Placeholder 3"/>
          <p:cNvSpPr>
            <a:spLocks noGrp="1"/>
          </p:cNvSpPr>
          <p:nvPr>
            <p:ph type="body" sz="quarter" idx="13"/>
          </p:nvPr>
        </p:nvSpPr>
        <p:spPr/>
        <p:txBody>
          <a:bodyPr/>
          <a:lstStyle/>
          <a:p>
            <a:r>
              <a:rPr lang="en-US" dirty="0"/>
              <a:t>When draining a tank through a valve</a:t>
            </a:r>
          </a:p>
        </p:txBody>
      </p:sp>
      <p:pic>
        <p:nvPicPr>
          <p:cNvPr id="37" name="Picture 13" descr="C:\Users\mw24\Pictures\Atima 5 sed wire front.png"/>
          <p:cNvPicPr>
            <a:picLocks noChangeAspect="1" noChangeArrowheads="1"/>
          </p:cNvPicPr>
          <p:nvPr/>
        </p:nvPicPr>
        <p:blipFill>
          <a:blip r:embed="rId3" cstate="print"/>
          <a:srcRect/>
          <a:stretch>
            <a:fillRect/>
          </a:stretch>
        </p:blipFill>
        <p:spPr bwMode="auto">
          <a:xfrm>
            <a:off x="3505200" y="3810000"/>
            <a:ext cx="4594555" cy="2123174"/>
          </a:xfrm>
          <a:prstGeom prst="rect">
            <a:avLst/>
          </a:prstGeom>
          <a:noFill/>
        </p:spPr>
      </p:pic>
    </p:spTree>
    <p:extLst>
      <p:ext uri="{BB962C8B-B14F-4D97-AF65-F5344CB8AC3E}">
        <p14:creationId xmlns:p14="http://schemas.microsoft.com/office/powerpoint/2010/main" val="352317118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sp>
        <p:nvSpPr>
          <p:cNvPr id="3" name="TextBox 2">
            <a:extLst>
              <a:ext uri="{FF2B5EF4-FFF2-40B4-BE49-F238E27FC236}">
                <a16:creationId xmlns:a16="http://schemas.microsoft.com/office/drawing/2014/main" id="{34013C77-0BA0-4124-94B0-A1885950AC8A}"/>
              </a:ext>
            </a:extLst>
          </p:cNvPr>
          <p:cNvSpPr txBox="1"/>
          <p:nvPr/>
        </p:nvSpPr>
        <p:spPr>
          <a:xfrm>
            <a:off x="97934" y="4865619"/>
            <a:ext cx="9046066" cy="2246769"/>
          </a:xfrm>
          <a:prstGeom prst="rect">
            <a:avLst/>
          </a:prstGeom>
          <a:noFill/>
        </p:spPr>
        <p:txBody>
          <a:bodyPr wrap="none" rtlCol="0">
            <a:spAutoFit/>
          </a:bodyPr>
          <a:lstStyle/>
          <a:p>
            <a:r>
              <a:rPr lang="en-US" sz="3500" dirty="0"/>
              <a:t>This trick is used extensively in this class, </a:t>
            </a:r>
          </a:p>
          <a:p>
            <a:r>
              <a:rPr lang="en-US" sz="3500" dirty="0"/>
              <a:t>understanding it will make it easier to understand</a:t>
            </a:r>
          </a:p>
          <a:p>
            <a:r>
              <a:rPr lang="en-US" sz="3500" dirty="0"/>
              <a:t>future course concepts!</a:t>
            </a:r>
          </a:p>
          <a:p>
            <a:endParaRPr lang="en-US" sz="3500" dirty="0"/>
          </a:p>
        </p:txBody>
      </p:sp>
      <p:sp>
        <p:nvSpPr>
          <p:cNvPr id="4" name="TextBox 3"/>
          <p:cNvSpPr txBox="1"/>
          <p:nvPr/>
        </p:nvSpPr>
        <p:spPr>
          <a:xfrm>
            <a:off x="154405" y="3847565"/>
            <a:ext cx="4875630" cy="954107"/>
          </a:xfrm>
          <a:prstGeom prst="rect">
            <a:avLst/>
          </a:prstGeom>
          <a:noFill/>
        </p:spPr>
        <p:txBody>
          <a:bodyPr wrap="none" rtlCol="0">
            <a:spAutoFit/>
          </a:bodyPr>
          <a:lstStyle/>
          <a:p>
            <a:r>
              <a:rPr lang="en-US" dirty="0" smtClean="0"/>
              <a:t>Two unknowns! Q and head loss</a:t>
            </a:r>
          </a:p>
          <a:p>
            <a:r>
              <a:rPr lang="en-US" dirty="0" smtClean="0"/>
              <a:t>Two equations?</a:t>
            </a:r>
            <a:endParaRPr lang="en-US" dirty="0"/>
          </a:p>
        </p:txBody>
      </p:sp>
    </p:spTree>
    <p:extLst>
      <p:ext uri="{BB962C8B-B14F-4D97-AF65-F5344CB8AC3E}">
        <p14:creationId xmlns:p14="http://schemas.microsoft.com/office/powerpoint/2010/main" val="153729986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93367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a:t>
            </a:r>
            <a:r>
              <a:rPr lang="en-US" sz="2000" dirty="0" smtClean="0">
                <a:solidFill>
                  <a:srgbClr val="00005A"/>
                </a:solidFill>
                <a:latin typeface="Calibri" panose="020F0502020204030204" pitchFamily="34" charset="0"/>
                <a:cs typeface="Calibri" panose="020F0502020204030204" pitchFamily="34" charset="0"/>
              </a:rPr>
              <a:t>trick’</a:t>
            </a:r>
            <a:endParaRPr lang="en-US" sz="2000" dirty="0">
              <a:solidFill>
                <a:srgbClr val="00005A"/>
              </a:solidFill>
              <a:latin typeface="Calibri" panose="020F0502020204030204" pitchFamily="34" charset="0"/>
              <a:cs typeface="Calibri" panose="020F0502020204030204" pitchFamily="34" charset="0"/>
            </a:endParaRPr>
          </a:p>
        </p:txBody>
      </p:sp>
      <p:pic>
        <p:nvPicPr>
          <p:cNvPr id="39" name="Picture 38">
            <a:extLst>
              <a:ext uri="{FF2B5EF4-FFF2-40B4-BE49-F238E27FC236}">
                <a16:creationId xmlns:a16="http://schemas.microsoft.com/office/drawing/2014/main" id="{F29E0EE5-07DA-46E4-A08A-812BA088E05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3667" y="4372976"/>
            <a:ext cx="6219990" cy="638234"/>
          </a:xfrm>
          <a:prstGeom prst="rect">
            <a:avLst/>
          </a:prstGeom>
        </p:spPr>
      </p:pic>
      <p:sp>
        <p:nvSpPr>
          <p:cNvPr id="28" name="Line 51">
            <a:extLst>
              <a:ext uri="{FF2B5EF4-FFF2-40B4-BE49-F238E27FC236}">
                <a16:creationId xmlns:a16="http://schemas.microsoft.com/office/drawing/2014/main" id="{BBE3C803-5F0C-49B8-A697-2B77778CB623}"/>
              </a:ext>
            </a:extLst>
          </p:cNvPr>
          <p:cNvSpPr>
            <a:spLocks noChangeShapeType="1"/>
          </p:cNvSpPr>
          <p:nvPr/>
        </p:nvSpPr>
        <p:spPr bwMode="auto">
          <a:xfrm flipH="1">
            <a:off x="581025" y="443636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29" name="Line 52">
            <a:extLst>
              <a:ext uri="{FF2B5EF4-FFF2-40B4-BE49-F238E27FC236}">
                <a16:creationId xmlns:a16="http://schemas.microsoft.com/office/drawing/2014/main" id="{6CC7C21E-122B-4AAE-8AAB-2B63875D3FD9}"/>
              </a:ext>
            </a:extLst>
          </p:cNvPr>
          <p:cNvSpPr>
            <a:spLocks noChangeShapeType="1"/>
          </p:cNvSpPr>
          <p:nvPr/>
        </p:nvSpPr>
        <p:spPr bwMode="auto">
          <a:xfrm flipH="1">
            <a:off x="3336205" y="4442335"/>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0" name="Line 53">
            <a:extLst>
              <a:ext uri="{FF2B5EF4-FFF2-40B4-BE49-F238E27FC236}">
                <a16:creationId xmlns:a16="http://schemas.microsoft.com/office/drawing/2014/main" id="{EB5899BC-99E8-4BFB-86EC-F679E9DFEA77}"/>
              </a:ext>
            </a:extLst>
          </p:cNvPr>
          <p:cNvSpPr>
            <a:spLocks noChangeShapeType="1"/>
          </p:cNvSpPr>
          <p:nvPr/>
        </p:nvSpPr>
        <p:spPr bwMode="auto">
          <a:xfrm flipH="1">
            <a:off x="1883460" y="4431824"/>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2" name="Line 55">
            <a:extLst>
              <a:ext uri="{FF2B5EF4-FFF2-40B4-BE49-F238E27FC236}">
                <a16:creationId xmlns:a16="http://schemas.microsoft.com/office/drawing/2014/main" id="{813B4C30-2E00-419B-BD13-F4831BC36CC6}"/>
              </a:ext>
            </a:extLst>
          </p:cNvPr>
          <p:cNvSpPr>
            <a:spLocks noChangeShapeType="1"/>
          </p:cNvSpPr>
          <p:nvPr/>
        </p:nvSpPr>
        <p:spPr bwMode="auto">
          <a:xfrm flipH="1">
            <a:off x="2527565" y="4417536"/>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 name="Line 56">
            <a:extLst>
              <a:ext uri="{FF2B5EF4-FFF2-40B4-BE49-F238E27FC236}">
                <a16:creationId xmlns:a16="http://schemas.microsoft.com/office/drawing/2014/main" id="{A4E6AD8E-FFD7-404C-8477-B1411049183E}"/>
              </a:ext>
            </a:extLst>
          </p:cNvPr>
          <p:cNvSpPr>
            <a:spLocks noChangeShapeType="1"/>
          </p:cNvSpPr>
          <p:nvPr/>
        </p:nvSpPr>
        <p:spPr bwMode="auto">
          <a:xfrm flipH="1">
            <a:off x="5695814" y="444074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pic>
        <p:nvPicPr>
          <p:cNvPr id="4" name="Picture 3">
            <a:extLst>
              <a:ext uri="{FF2B5EF4-FFF2-40B4-BE49-F238E27FC236}">
                <a16:creationId xmlns:a16="http://schemas.microsoft.com/office/drawing/2014/main" id="{6218A5AD-ECDE-4333-B371-32F02CA58E09}"/>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058268" y="5335502"/>
            <a:ext cx="1844670" cy="635051"/>
          </a:xfrm>
          <a:prstGeom prst="rect">
            <a:avLst/>
          </a:prstGeom>
        </p:spPr>
      </p:pic>
      <p:pic>
        <p:nvPicPr>
          <p:cNvPr id="7" name="Picture 6">
            <a:extLst>
              <a:ext uri="{FF2B5EF4-FFF2-40B4-BE49-F238E27FC236}">
                <a16:creationId xmlns:a16="http://schemas.microsoft.com/office/drawing/2014/main" id="{178A01A0-1740-460A-BC51-6F7941ADD2C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58267" y="6199253"/>
            <a:ext cx="1881101" cy="439025"/>
          </a:xfrm>
          <a:prstGeom prst="rect">
            <a:avLst/>
          </a:prstGeom>
        </p:spPr>
      </p:pic>
      <p:grpSp>
        <p:nvGrpSpPr>
          <p:cNvPr id="41" name="Group 40">
            <a:extLst>
              <a:ext uri="{FF2B5EF4-FFF2-40B4-BE49-F238E27FC236}">
                <a16:creationId xmlns:a16="http://schemas.microsoft.com/office/drawing/2014/main" id="{96E4F047-9C21-44FA-B48B-6B1624ED7469}"/>
              </a:ext>
            </a:extLst>
          </p:cNvPr>
          <p:cNvGrpSpPr/>
          <p:nvPr/>
        </p:nvGrpSpPr>
        <p:grpSpPr>
          <a:xfrm>
            <a:off x="3710354" y="5157992"/>
            <a:ext cx="4019652" cy="1323439"/>
            <a:chOff x="3710354" y="5157992"/>
            <a:chExt cx="4019652" cy="1323439"/>
          </a:xfrm>
        </p:grpSpPr>
        <p:grpSp>
          <p:nvGrpSpPr>
            <p:cNvPr id="40" name="Group 39">
              <a:extLst>
                <a:ext uri="{FF2B5EF4-FFF2-40B4-BE49-F238E27FC236}">
                  <a16:creationId xmlns:a16="http://schemas.microsoft.com/office/drawing/2014/main" id="{65F4125E-A574-4192-930A-2EE126230109}"/>
                </a:ext>
              </a:extLst>
            </p:cNvPr>
            <p:cNvGrpSpPr/>
            <p:nvPr/>
          </p:nvGrpSpPr>
          <p:grpSpPr>
            <a:xfrm>
              <a:off x="3710354" y="5205622"/>
              <a:ext cx="1032111" cy="834691"/>
              <a:chOff x="3710354" y="5205622"/>
              <a:chExt cx="1032111" cy="834691"/>
            </a:xfrm>
          </p:grpSpPr>
          <p:sp>
            <p:nvSpPr>
              <p:cNvPr id="35" name="Oval 34">
                <a:extLst>
                  <a:ext uri="{FF2B5EF4-FFF2-40B4-BE49-F238E27FC236}">
                    <a16:creationId xmlns:a16="http://schemas.microsoft.com/office/drawing/2014/main" id="{8E9030B6-F47E-493C-9C43-C86BCB94F3F1}"/>
                  </a:ext>
                </a:extLst>
              </p:cNvPr>
              <p:cNvSpPr/>
              <p:nvPr/>
            </p:nvSpPr>
            <p:spPr>
              <a:xfrm>
                <a:off x="3710354" y="5205622"/>
                <a:ext cx="668521" cy="834691"/>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E050E393-8FC6-4FAB-875E-224E3A102F92}"/>
                  </a:ext>
                </a:extLst>
              </p:cNvPr>
              <p:cNvSpPr/>
              <p:nvPr/>
            </p:nvSpPr>
            <p:spPr>
              <a:xfrm>
                <a:off x="4264269" y="5343719"/>
                <a:ext cx="478196" cy="383301"/>
              </a:xfrm>
              <a:prstGeom prst="arc">
                <a:avLst>
                  <a:gd name="adj1" fmla="val 12840800"/>
                  <a:gd name="adj2" fmla="val 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TextBox 35">
              <a:extLst>
                <a:ext uri="{FF2B5EF4-FFF2-40B4-BE49-F238E27FC236}">
                  <a16:creationId xmlns:a16="http://schemas.microsoft.com/office/drawing/2014/main" id="{545993D2-C0EA-4D6A-B8F6-C6CD451CF1CF}"/>
                </a:ext>
              </a:extLst>
            </p:cNvPr>
            <p:cNvSpPr txBox="1"/>
            <p:nvPr/>
          </p:nvSpPr>
          <p:spPr>
            <a:xfrm>
              <a:off x="5186566" y="5157992"/>
              <a:ext cx="2543440" cy="1323439"/>
            </a:xfrm>
            <a:prstGeom prst="rect">
              <a:avLst/>
            </a:prstGeom>
            <a:noFill/>
          </p:spPr>
          <p:txBody>
            <a:bodyPr wrap="square" rtlCol="0">
              <a:spAutoFit/>
            </a:bodyPr>
            <a:lstStyle/>
            <a:p>
              <a:r>
                <a:rPr lang="en-US" sz="2000" dirty="0"/>
                <a:t>The kinetic energy term gets incorporated in head loss as a minor loss with a </a:t>
              </a:r>
              <a:r>
                <a:rPr lang="en-US" sz="2000" dirty="0" err="1"/>
                <a:t>K</a:t>
              </a:r>
              <a:r>
                <a:rPr lang="en-US" sz="2000" baseline="-25000" dirty="0" err="1"/>
                <a:t>e</a:t>
              </a:r>
              <a:r>
                <a:rPr lang="en-US" sz="2000" dirty="0"/>
                <a:t> of 1</a:t>
              </a:r>
            </a:p>
          </p:txBody>
        </p:sp>
      </p:grpSp>
      <p:sp>
        <p:nvSpPr>
          <p:cNvPr id="42" name="TextBox 41">
            <a:extLst>
              <a:ext uri="{FF2B5EF4-FFF2-40B4-BE49-F238E27FC236}">
                <a16:creationId xmlns:a16="http://schemas.microsoft.com/office/drawing/2014/main" id="{814B3A86-D10B-48C5-BC69-DBC209E2556A}"/>
              </a:ext>
            </a:extLst>
          </p:cNvPr>
          <p:cNvSpPr txBox="1"/>
          <p:nvPr/>
        </p:nvSpPr>
        <p:spPr>
          <a:xfrm>
            <a:off x="-33249" y="6127488"/>
            <a:ext cx="2539097" cy="707886"/>
          </a:xfrm>
          <a:prstGeom prst="rect">
            <a:avLst/>
          </a:prstGeom>
          <a:noFill/>
        </p:spPr>
        <p:txBody>
          <a:bodyPr wrap="square" rtlCol="0">
            <a:spAutoFit/>
          </a:bodyPr>
          <a:lstStyle/>
          <a:p>
            <a:r>
              <a:rPr lang="en-US" sz="2000" dirty="0">
                <a:hlinkClick r:id="rId11"/>
              </a:rPr>
              <a:t>Click here </a:t>
            </a:r>
            <a:r>
              <a:rPr lang="en-US" sz="2000" dirty="0"/>
              <a:t>for a more in-depth explanation</a:t>
            </a:r>
          </a:p>
        </p:txBody>
      </p:sp>
    </p:spTree>
    <p:extLst>
      <p:ext uri="{BB962C8B-B14F-4D97-AF65-F5344CB8AC3E}">
        <p14:creationId xmlns:p14="http://schemas.microsoft.com/office/powerpoint/2010/main" val="1604760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animBg="1"/>
      <p:bldP spid="33" grpId="0" animBg="1"/>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58"/>
          <p:cNvSpPr/>
          <p:nvPr/>
        </p:nvSpPr>
        <p:spPr>
          <a:xfrm>
            <a:off x="-47470" y="4290586"/>
            <a:ext cx="9172136" cy="2610308"/>
          </a:xfrm>
          <a:custGeom>
            <a:avLst/>
            <a:gdLst>
              <a:gd name="connsiteX0" fmla="*/ 0 w 9172136"/>
              <a:gd name="connsiteY0" fmla="*/ 0 h 4121834"/>
              <a:gd name="connsiteX1" fmla="*/ 9172136 w 9172136"/>
              <a:gd name="connsiteY1" fmla="*/ 1083213 h 4121834"/>
              <a:gd name="connsiteX2" fmla="*/ 9172136 w 9172136"/>
              <a:gd name="connsiteY2" fmla="*/ 4121834 h 4121834"/>
              <a:gd name="connsiteX3" fmla="*/ 14068 w 9172136"/>
              <a:gd name="connsiteY3" fmla="*/ 4093699 h 4121834"/>
              <a:gd name="connsiteX4" fmla="*/ 0 w 9172136"/>
              <a:gd name="connsiteY4" fmla="*/ 0 h 4121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2136" h="4121834">
                <a:moveTo>
                  <a:pt x="0" y="0"/>
                </a:moveTo>
                <a:lnTo>
                  <a:pt x="9172136" y="1083213"/>
                </a:lnTo>
                <a:lnTo>
                  <a:pt x="9172136" y="4121834"/>
                </a:lnTo>
                <a:lnTo>
                  <a:pt x="14068" y="4093699"/>
                </a:lnTo>
                <a:cubicBezTo>
                  <a:pt x="9379" y="2724444"/>
                  <a:pt x="4689" y="1355188"/>
                  <a:pt x="0" y="0"/>
                </a:cubicBezTo>
                <a:close/>
              </a:path>
            </a:pathLst>
          </a:cu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Title 3"/>
          <p:cNvSpPr>
            <a:spLocks noGrp="1"/>
          </p:cNvSpPr>
          <p:nvPr>
            <p:ph type="title"/>
          </p:nvPr>
        </p:nvSpPr>
        <p:spPr/>
        <p:txBody>
          <a:bodyPr/>
          <a:lstStyle/>
          <a:p>
            <a:r>
              <a:rPr lang="en-US" dirty="0" err="1" smtClean="0"/>
              <a:t>VerticalPipe</a:t>
            </a:r>
            <a:endParaRPr lang="en-US" dirty="0"/>
          </a:p>
        </p:txBody>
      </p:sp>
      <p:sp>
        <p:nvSpPr>
          <p:cNvPr id="65" name="Text Placeholder 64"/>
          <p:cNvSpPr>
            <a:spLocks noGrp="1"/>
          </p:cNvSpPr>
          <p:nvPr>
            <p:ph type="body" sz="quarter" idx="13"/>
          </p:nvPr>
        </p:nvSpPr>
        <p:spPr/>
        <p:txBody>
          <a:bodyPr/>
          <a:lstStyle/>
          <a:p>
            <a:r>
              <a:rPr lang="en-US" dirty="0"/>
              <a:t>AguaClara/PRADAN Solar Pumped System in Jharkhand India</a:t>
            </a:r>
          </a:p>
        </p:txBody>
      </p:sp>
      <p:grpSp>
        <p:nvGrpSpPr>
          <p:cNvPr id="5" name="Group 4"/>
          <p:cNvGrpSpPr>
            <a:grpSpLocks noChangeAspect="1"/>
          </p:cNvGrpSpPr>
          <p:nvPr/>
        </p:nvGrpSpPr>
        <p:grpSpPr>
          <a:xfrm>
            <a:off x="8153400" y="4495800"/>
            <a:ext cx="745937" cy="2362200"/>
            <a:chOff x="3124200" y="2562820"/>
            <a:chExt cx="2983749" cy="3609380"/>
          </a:xfrm>
        </p:grpSpPr>
        <p:sp>
          <p:nvSpPr>
            <p:cNvPr id="61" name="Rectangle 60"/>
            <p:cNvSpPr/>
            <p:nvPr/>
          </p:nvSpPr>
          <p:spPr>
            <a:xfrm>
              <a:off x="3542712" y="4267802"/>
              <a:ext cx="2172287" cy="17935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3" name="Group 2"/>
            <p:cNvGrpSpPr/>
            <p:nvPr/>
          </p:nvGrpSpPr>
          <p:grpSpPr>
            <a:xfrm>
              <a:off x="3324664" y="3000638"/>
              <a:ext cx="2608385" cy="3060684"/>
              <a:chOff x="3324664" y="3000638"/>
              <a:chExt cx="2608385" cy="3060684"/>
            </a:xfrm>
          </p:grpSpPr>
          <p:grpSp>
            <p:nvGrpSpPr>
              <p:cNvPr id="2" name="Group 1"/>
              <p:cNvGrpSpPr/>
              <p:nvPr/>
            </p:nvGrpSpPr>
            <p:grpSpPr>
              <a:xfrm>
                <a:off x="5715000" y="3000638"/>
                <a:ext cx="218049" cy="3060684"/>
                <a:chOff x="5715000" y="3048000"/>
                <a:chExt cx="218049" cy="3060684"/>
              </a:xfrm>
            </p:grpSpPr>
            <p:sp>
              <p:nvSpPr>
                <p:cNvPr id="6" name="Rectangle 5"/>
                <p:cNvSpPr/>
                <p:nvPr/>
              </p:nvSpPr>
              <p:spPr>
                <a:xfrm>
                  <a:off x="5715000" y="30480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5715000" y="316640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ectangle 7"/>
                <p:cNvSpPr/>
                <p:nvPr/>
              </p:nvSpPr>
              <p:spPr>
                <a:xfrm>
                  <a:off x="5715000" y="328480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p:nvSpPr>
              <p:spPr>
                <a:xfrm>
                  <a:off x="5715000" y="340321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p:nvSpPr>
              <p:spPr>
                <a:xfrm>
                  <a:off x="5715000" y="352161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p:nvSpPr>
              <p:spPr>
                <a:xfrm>
                  <a:off x="5715000" y="364002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p:cNvSpPr/>
                <p:nvPr/>
              </p:nvSpPr>
              <p:spPr>
                <a:xfrm>
                  <a:off x="5715000" y="375842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p:cNvSpPr/>
                <p:nvPr/>
              </p:nvSpPr>
              <p:spPr>
                <a:xfrm>
                  <a:off x="5715000" y="387682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p:cNvSpPr/>
                <p:nvPr/>
              </p:nvSpPr>
              <p:spPr>
                <a:xfrm>
                  <a:off x="5715000" y="399523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p:cNvSpPr/>
                <p:nvPr/>
              </p:nvSpPr>
              <p:spPr>
                <a:xfrm>
                  <a:off x="5715000" y="411363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p:cNvSpPr/>
                <p:nvPr/>
              </p:nvSpPr>
              <p:spPr>
                <a:xfrm>
                  <a:off x="5715000" y="423204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6"/>
                <p:cNvSpPr/>
                <p:nvPr/>
              </p:nvSpPr>
              <p:spPr>
                <a:xfrm>
                  <a:off x="5715000" y="435044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p:cNvSpPr/>
                <p:nvPr/>
              </p:nvSpPr>
              <p:spPr>
                <a:xfrm>
                  <a:off x="5715000" y="446884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Rectangle 18"/>
                <p:cNvSpPr/>
                <p:nvPr/>
              </p:nvSpPr>
              <p:spPr>
                <a:xfrm>
                  <a:off x="5715000" y="458725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Rectangle 19"/>
                <p:cNvSpPr/>
                <p:nvPr/>
              </p:nvSpPr>
              <p:spPr>
                <a:xfrm>
                  <a:off x="5715000" y="470565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1" name="Rectangle 20"/>
                <p:cNvSpPr/>
                <p:nvPr/>
              </p:nvSpPr>
              <p:spPr>
                <a:xfrm>
                  <a:off x="5715000" y="482406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Rectangle 21"/>
                <p:cNvSpPr/>
                <p:nvPr/>
              </p:nvSpPr>
              <p:spPr>
                <a:xfrm>
                  <a:off x="5715000" y="494246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Rectangle 22"/>
                <p:cNvSpPr/>
                <p:nvPr/>
              </p:nvSpPr>
              <p:spPr>
                <a:xfrm>
                  <a:off x="5715000" y="506086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Rectangle 23"/>
                <p:cNvSpPr/>
                <p:nvPr/>
              </p:nvSpPr>
              <p:spPr>
                <a:xfrm>
                  <a:off x="5715000" y="517927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 name="Rectangle 24"/>
                <p:cNvSpPr/>
                <p:nvPr/>
              </p:nvSpPr>
              <p:spPr>
                <a:xfrm>
                  <a:off x="5715000" y="529767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Rectangle 25"/>
                <p:cNvSpPr/>
                <p:nvPr/>
              </p:nvSpPr>
              <p:spPr>
                <a:xfrm>
                  <a:off x="5715000" y="541608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 name="Rectangle 26"/>
                <p:cNvSpPr/>
                <p:nvPr/>
              </p:nvSpPr>
              <p:spPr>
                <a:xfrm>
                  <a:off x="5715000" y="553448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 name="Rectangle 27"/>
                <p:cNvSpPr/>
                <p:nvPr/>
              </p:nvSpPr>
              <p:spPr>
                <a:xfrm>
                  <a:off x="5715000" y="565288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9" name="Rectangle 28"/>
                <p:cNvSpPr/>
                <p:nvPr/>
              </p:nvSpPr>
              <p:spPr>
                <a:xfrm>
                  <a:off x="5715000" y="577129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0" name="Rectangle 29"/>
                <p:cNvSpPr/>
                <p:nvPr/>
              </p:nvSpPr>
              <p:spPr>
                <a:xfrm>
                  <a:off x="5715000" y="588969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1" name="Rectangle 30"/>
                <p:cNvSpPr/>
                <p:nvPr/>
              </p:nvSpPr>
              <p:spPr>
                <a:xfrm>
                  <a:off x="5715000" y="60081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32" name="Group 31"/>
              <p:cNvGrpSpPr/>
              <p:nvPr/>
            </p:nvGrpSpPr>
            <p:grpSpPr>
              <a:xfrm>
                <a:off x="3324664" y="3000638"/>
                <a:ext cx="218049" cy="3060684"/>
                <a:chOff x="5715000" y="3048000"/>
                <a:chExt cx="218049" cy="3060684"/>
              </a:xfrm>
            </p:grpSpPr>
            <p:sp>
              <p:nvSpPr>
                <p:cNvPr id="33" name="Rectangle 32"/>
                <p:cNvSpPr/>
                <p:nvPr/>
              </p:nvSpPr>
              <p:spPr>
                <a:xfrm>
                  <a:off x="5715000" y="30480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4" name="Rectangle 33"/>
                <p:cNvSpPr/>
                <p:nvPr/>
              </p:nvSpPr>
              <p:spPr>
                <a:xfrm>
                  <a:off x="5715000" y="316640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5" name="Rectangle 34"/>
                <p:cNvSpPr/>
                <p:nvPr/>
              </p:nvSpPr>
              <p:spPr>
                <a:xfrm>
                  <a:off x="5715000" y="328480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6" name="Rectangle 35"/>
                <p:cNvSpPr/>
                <p:nvPr/>
              </p:nvSpPr>
              <p:spPr>
                <a:xfrm>
                  <a:off x="5715000" y="340321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 name="Rectangle 36"/>
                <p:cNvSpPr/>
                <p:nvPr/>
              </p:nvSpPr>
              <p:spPr>
                <a:xfrm>
                  <a:off x="5715000" y="352161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Rectangle 37"/>
                <p:cNvSpPr/>
                <p:nvPr/>
              </p:nvSpPr>
              <p:spPr>
                <a:xfrm>
                  <a:off x="5715000" y="364002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9" name="Rectangle 38"/>
                <p:cNvSpPr/>
                <p:nvPr/>
              </p:nvSpPr>
              <p:spPr>
                <a:xfrm>
                  <a:off x="5715000" y="375842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0" name="Rectangle 39"/>
                <p:cNvSpPr/>
                <p:nvPr/>
              </p:nvSpPr>
              <p:spPr>
                <a:xfrm>
                  <a:off x="5715000" y="387682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1" name="Rectangle 40"/>
                <p:cNvSpPr/>
                <p:nvPr/>
              </p:nvSpPr>
              <p:spPr>
                <a:xfrm>
                  <a:off x="5715000" y="399523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2" name="Rectangle 41"/>
                <p:cNvSpPr/>
                <p:nvPr/>
              </p:nvSpPr>
              <p:spPr>
                <a:xfrm>
                  <a:off x="5715000" y="411363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3" name="Rectangle 42"/>
                <p:cNvSpPr/>
                <p:nvPr/>
              </p:nvSpPr>
              <p:spPr>
                <a:xfrm>
                  <a:off x="5715000" y="423204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Rectangle 43"/>
                <p:cNvSpPr/>
                <p:nvPr/>
              </p:nvSpPr>
              <p:spPr>
                <a:xfrm>
                  <a:off x="5715000" y="435044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 name="Rectangle 44"/>
                <p:cNvSpPr/>
                <p:nvPr/>
              </p:nvSpPr>
              <p:spPr>
                <a:xfrm>
                  <a:off x="5715000" y="446884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6" name="Rectangle 45"/>
                <p:cNvSpPr/>
                <p:nvPr/>
              </p:nvSpPr>
              <p:spPr>
                <a:xfrm>
                  <a:off x="5715000" y="458725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7" name="Rectangle 46"/>
                <p:cNvSpPr/>
                <p:nvPr/>
              </p:nvSpPr>
              <p:spPr>
                <a:xfrm>
                  <a:off x="5715000" y="470565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8" name="Rectangle 47"/>
                <p:cNvSpPr/>
                <p:nvPr/>
              </p:nvSpPr>
              <p:spPr>
                <a:xfrm>
                  <a:off x="5715000" y="482406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9" name="Rectangle 48"/>
                <p:cNvSpPr/>
                <p:nvPr/>
              </p:nvSpPr>
              <p:spPr>
                <a:xfrm>
                  <a:off x="5715000" y="494246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0" name="Rectangle 49"/>
                <p:cNvSpPr/>
                <p:nvPr/>
              </p:nvSpPr>
              <p:spPr>
                <a:xfrm>
                  <a:off x="5715000" y="506086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1" name="Rectangle 50"/>
                <p:cNvSpPr/>
                <p:nvPr/>
              </p:nvSpPr>
              <p:spPr>
                <a:xfrm>
                  <a:off x="5715000" y="517927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2" name="Rectangle 51"/>
                <p:cNvSpPr/>
                <p:nvPr/>
              </p:nvSpPr>
              <p:spPr>
                <a:xfrm>
                  <a:off x="5715000" y="529767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3" name="Rectangle 52"/>
                <p:cNvSpPr/>
                <p:nvPr/>
              </p:nvSpPr>
              <p:spPr>
                <a:xfrm>
                  <a:off x="5715000" y="541608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4" name="Rectangle 53"/>
                <p:cNvSpPr/>
                <p:nvPr/>
              </p:nvSpPr>
              <p:spPr>
                <a:xfrm>
                  <a:off x="5715000" y="553448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5" name="Rectangle 54"/>
                <p:cNvSpPr/>
                <p:nvPr/>
              </p:nvSpPr>
              <p:spPr>
                <a:xfrm>
                  <a:off x="5715000" y="565288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6" name="Rectangle 55"/>
                <p:cNvSpPr/>
                <p:nvPr/>
              </p:nvSpPr>
              <p:spPr>
                <a:xfrm>
                  <a:off x="5715000" y="577129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 name="Rectangle 56"/>
                <p:cNvSpPr/>
                <p:nvPr/>
              </p:nvSpPr>
              <p:spPr>
                <a:xfrm>
                  <a:off x="5715000" y="588969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8" name="Rectangle 57"/>
                <p:cNvSpPr/>
                <p:nvPr/>
              </p:nvSpPr>
              <p:spPr>
                <a:xfrm>
                  <a:off x="5715000" y="60081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0" name="Rectangle 139"/>
            <p:cNvSpPr/>
            <p:nvPr/>
          </p:nvSpPr>
          <p:spPr>
            <a:xfrm flipV="1">
              <a:off x="3124200" y="3138870"/>
              <a:ext cx="200464" cy="3033330"/>
            </a:xfrm>
            <a:prstGeom prst="rect">
              <a:avLst/>
            </a:prstGeom>
            <a:pattFill prst="lgConfetti">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ectangle 140"/>
            <p:cNvSpPr/>
            <p:nvPr/>
          </p:nvSpPr>
          <p:spPr>
            <a:xfrm flipV="1">
              <a:off x="5907485" y="3429000"/>
              <a:ext cx="200464" cy="2743200"/>
            </a:xfrm>
            <a:prstGeom prst="rect">
              <a:avLst/>
            </a:prstGeom>
            <a:pattFill prst="lgConfetti">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6" name="Rectangle 75"/>
            <p:cNvSpPr/>
            <p:nvPr/>
          </p:nvSpPr>
          <p:spPr>
            <a:xfrm>
              <a:off x="3542710" y="2562820"/>
              <a:ext cx="2172287" cy="179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77" name="Group 76"/>
          <p:cNvGrpSpPr>
            <a:grpSpLocks noChangeAspect="1"/>
          </p:cNvGrpSpPr>
          <p:nvPr/>
        </p:nvGrpSpPr>
        <p:grpSpPr>
          <a:xfrm>
            <a:off x="2438400" y="1774209"/>
            <a:ext cx="603504" cy="2797791"/>
            <a:chOff x="3476767" y="-136478"/>
            <a:chExt cx="1508760" cy="6994478"/>
          </a:xfrm>
        </p:grpSpPr>
        <p:sp>
          <p:nvSpPr>
            <p:cNvPr id="78" name="Rectangle 77"/>
            <p:cNvSpPr/>
            <p:nvPr/>
          </p:nvSpPr>
          <p:spPr>
            <a:xfrm>
              <a:off x="3476767" y="1439840"/>
              <a:ext cx="1508760" cy="15087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9" name="Rectangle 78"/>
            <p:cNvSpPr/>
            <p:nvPr/>
          </p:nvSpPr>
          <p:spPr>
            <a:xfrm>
              <a:off x="3476767" y="2953512"/>
              <a:ext cx="137160" cy="390448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0" name="Rectangle 79"/>
            <p:cNvSpPr/>
            <p:nvPr/>
          </p:nvSpPr>
          <p:spPr>
            <a:xfrm>
              <a:off x="4848367" y="2953512"/>
              <a:ext cx="137160" cy="390448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1" name="Freeform 80"/>
            <p:cNvSpPr/>
            <p:nvPr/>
          </p:nvSpPr>
          <p:spPr>
            <a:xfrm>
              <a:off x="3477751" y="-136478"/>
              <a:ext cx="1506110" cy="1596788"/>
            </a:xfrm>
            <a:custGeom>
              <a:avLst/>
              <a:gdLst>
                <a:gd name="connsiteX0" fmla="*/ 0 w 1528550"/>
                <a:gd name="connsiteY0" fmla="*/ 1569493 h 1596788"/>
                <a:gd name="connsiteX1" fmla="*/ 1528550 w 1528550"/>
                <a:gd name="connsiteY1" fmla="*/ 1596788 h 1596788"/>
                <a:gd name="connsiteX2" fmla="*/ 1514902 w 1528550"/>
                <a:gd name="connsiteY2" fmla="*/ 0 h 1596788"/>
                <a:gd name="connsiteX3" fmla="*/ 27296 w 1528550"/>
                <a:gd name="connsiteY3" fmla="*/ 614150 h 1596788"/>
                <a:gd name="connsiteX4" fmla="*/ 0 w 1528550"/>
                <a:gd name="connsiteY4" fmla="*/ 1569493 h 1596788"/>
                <a:gd name="connsiteX0" fmla="*/ 0 w 1506110"/>
                <a:gd name="connsiteY0" fmla="*/ 1552664 h 1596788"/>
                <a:gd name="connsiteX1" fmla="*/ 1506110 w 1506110"/>
                <a:gd name="connsiteY1" fmla="*/ 1596788 h 1596788"/>
                <a:gd name="connsiteX2" fmla="*/ 1492462 w 1506110"/>
                <a:gd name="connsiteY2" fmla="*/ 0 h 1596788"/>
                <a:gd name="connsiteX3" fmla="*/ 4856 w 1506110"/>
                <a:gd name="connsiteY3" fmla="*/ 614150 h 1596788"/>
                <a:gd name="connsiteX4" fmla="*/ 0 w 1506110"/>
                <a:gd name="connsiteY4" fmla="*/ 1552664 h 1596788"/>
                <a:gd name="connsiteX0" fmla="*/ 0 w 1506110"/>
                <a:gd name="connsiteY0" fmla="*/ 1575103 h 1596788"/>
                <a:gd name="connsiteX1" fmla="*/ 1506110 w 1506110"/>
                <a:gd name="connsiteY1" fmla="*/ 1596788 h 1596788"/>
                <a:gd name="connsiteX2" fmla="*/ 1492462 w 1506110"/>
                <a:gd name="connsiteY2" fmla="*/ 0 h 1596788"/>
                <a:gd name="connsiteX3" fmla="*/ 4856 w 1506110"/>
                <a:gd name="connsiteY3" fmla="*/ 614150 h 1596788"/>
                <a:gd name="connsiteX4" fmla="*/ 0 w 1506110"/>
                <a:gd name="connsiteY4" fmla="*/ 1575103 h 1596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110" h="1596788">
                  <a:moveTo>
                    <a:pt x="0" y="1575103"/>
                  </a:moveTo>
                  <a:lnTo>
                    <a:pt x="1506110" y="1596788"/>
                  </a:lnTo>
                  <a:lnTo>
                    <a:pt x="1492462" y="0"/>
                  </a:lnTo>
                  <a:lnTo>
                    <a:pt x="4856" y="614150"/>
                  </a:lnTo>
                  <a:cubicBezTo>
                    <a:pt x="3237" y="926988"/>
                    <a:pt x="1619" y="1262265"/>
                    <a:pt x="0" y="1575103"/>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7" name="Group 42"/>
          <p:cNvGrpSpPr>
            <a:grpSpLocks noChangeAspect="1"/>
          </p:cNvGrpSpPr>
          <p:nvPr/>
        </p:nvGrpSpPr>
        <p:grpSpPr bwMode="auto">
          <a:xfrm>
            <a:off x="63242" y="3624197"/>
            <a:ext cx="555625" cy="714375"/>
            <a:chOff x="4468" y="1156"/>
            <a:chExt cx="568" cy="808"/>
          </a:xfrm>
        </p:grpSpPr>
        <p:sp>
          <p:nvSpPr>
            <p:cNvPr id="127" name="Rectangle 43"/>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28" name="Rectangle 44"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29" name="AutoShape 45"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34" name="Rectangle 46"/>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35" name="Line 47"/>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36" name="Line 48"/>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grpSp>
        <p:nvGrpSpPr>
          <p:cNvPr id="89" name="Group 56"/>
          <p:cNvGrpSpPr>
            <a:grpSpLocks noChangeAspect="1"/>
          </p:cNvGrpSpPr>
          <p:nvPr/>
        </p:nvGrpSpPr>
        <p:grpSpPr bwMode="auto">
          <a:xfrm flipH="1">
            <a:off x="899502" y="3666635"/>
            <a:ext cx="555625" cy="714375"/>
            <a:chOff x="4468" y="1156"/>
            <a:chExt cx="568" cy="808"/>
          </a:xfrm>
        </p:grpSpPr>
        <p:sp>
          <p:nvSpPr>
            <p:cNvPr id="111" name="Rectangle 57"/>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12" name="Rectangle 58"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13" name="AutoShape 59"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14" name="Rectangle 60"/>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15" name="Line 61"/>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16" name="Line 62"/>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grpSp>
        <p:nvGrpSpPr>
          <p:cNvPr id="90" name="Group 63"/>
          <p:cNvGrpSpPr>
            <a:grpSpLocks noChangeAspect="1"/>
          </p:cNvGrpSpPr>
          <p:nvPr/>
        </p:nvGrpSpPr>
        <p:grpSpPr bwMode="auto">
          <a:xfrm flipH="1">
            <a:off x="1602704" y="3781425"/>
            <a:ext cx="555625" cy="714375"/>
            <a:chOff x="4468" y="1156"/>
            <a:chExt cx="568" cy="808"/>
          </a:xfrm>
        </p:grpSpPr>
        <p:sp>
          <p:nvSpPr>
            <p:cNvPr id="105" name="Rectangle 64"/>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06" name="Rectangle 65"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07" name="AutoShape 66"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08" name="Rectangle 67"/>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09" name="Line 68"/>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10" name="Line 69"/>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6766" y="6174316"/>
            <a:ext cx="85726" cy="602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7" name="Group 66"/>
          <p:cNvGrpSpPr/>
          <p:nvPr/>
        </p:nvGrpSpPr>
        <p:grpSpPr>
          <a:xfrm>
            <a:off x="7155887" y="3986543"/>
            <a:ext cx="1024067" cy="977480"/>
            <a:chOff x="6324600" y="3000739"/>
            <a:chExt cx="1295400" cy="656861"/>
          </a:xfrm>
        </p:grpSpPr>
        <p:cxnSp>
          <p:nvCxnSpPr>
            <p:cNvPr id="62" name="Straight Connector 61"/>
            <p:cNvCxnSpPr/>
            <p:nvPr/>
          </p:nvCxnSpPr>
          <p:spPr>
            <a:xfrm>
              <a:off x="6553200" y="3046117"/>
              <a:ext cx="0" cy="563705"/>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7391400" y="3200400"/>
              <a:ext cx="0" cy="45720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324600" y="3000739"/>
              <a:ext cx="1295400" cy="2620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7431775" y="4220258"/>
            <a:ext cx="366579" cy="544719"/>
            <a:chOff x="7391400" y="4188026"/>
            <a:chExt cx="555625" cy="671937"/>
          </a:xfrm>
        </p:grpSpPr>
        <p:sp>
          <p:nvSpPr>
            <p:cNvPr id="155" name="Rectangle 51" descr="Light horizontal"/>
            <p:cNvSpPr>
              <a:spLocks noChangeArrowheads="1"/>
            </p:cNvSpPr>
            <p:nvPr/>
          </p:nvSpPr>
          <p:spPr bwMode="auto">
            <a:xfrm>
              <a:off x="7438354" y="4400217"/>
              <a:ext cx="461717" cy="459746"/>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56" name="AutoShape 52" descr="Diagonal brick"/>
            <p:cNvSpPr>
              <a:spLocks noChangeArrowheads="1"/>
            </p:cNvSpPr>
            <p:nvPr/>
          </p:nvSpPr>
          <p:spPr bwMode="auto">
            <a:xfrm>
              <a:off x="7391400" y="4188026"/>
              <a:ext cx="555625" cy="205118"/>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57" name="Rectangle 53"/>
            <p:cNvSpPr>
              <a:spLocks noChangeArrowheads="1"/>
            </p:cNvSpPr>
            <p:nvPr/>
          </p:nvSpPr>
          <p:spPr bwMode="auto">
            <a:xfrm>
              <a:off x="7626171" y="4527531"/>
              <a:ext cx="133037" cy="162679"/>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58" name="Line 54"/>
            <p:cNvSpPr>
              <a:spLocks noChangeShapeType="1"/>
            </p:cNvSpPr>
            <p:nvPr/>
          </p:nvSpPr>
          <p:spPr bwMode="auto">
            <a:xfrm>
              <a:off x="7692690" y="4527531"/>
              <a:ext cx="0" cy="162679"/>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59" name="Line 55"/>
            <p:cNvSpPr>
              <a:spLocks noChangeShapeType="1"/>
            </p:cNvSpPr>
            <p:nvPr/>
          </p:nvSpPr>
          <p:spPr bwMode="auto">
            <a:xfrm>
              <a:off x="7626171" y="4608871"/>
              <a:ext cx="133037"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cxnSp>
        <p:nvCxnSpPr>
          <p:cNvPr id="72" name="Straight Connector 71"/>
          <p:cNvCxnSpPr/>
          <p:nvPr/>
        </p:nvCxnSpPr>
        <p:spPr>
          <a:xfrm>
            <a:off x="2438400" y="301020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216125" y="2969261"/>
            <a:ext cx="2167819"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a:off x="152400" y="4090600"/>
            <a:ext cx="683377"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5" name="Straight Arrow Connector 1024"/>
          <p:cNvCxnSpPr/>
          <p:nvPr/>
        </p:nvCxnSpPr>
        <p:spPr>
          <a:xfrm>
            <a:off x="835777" y="2969261"/>
            <a:ext cx="0" cy="1125015"/>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29" name="TextBox 1028"/>
          <p:cNvSpPr txBox="1"/>
          <p:nvPr/>
        </p:nvSpPr>
        <p:spPr>
          <a:xfrm>
            <a:off x="4684673" y="3635233"/>
            <a:ext cx="2347887" cy="338554"/>
          </a:xfrm>
          <a:prstGeom prst="rect">
            <a:avLst/>
          </a:prstGeom>
          <a:solidFill>
            <a:schemeClr val="bg1"/>
          </a:solidFill>
        </p:spPr>
        <p:txBody>
          <a:bodyPr wrap="none" rtlCol="0">
            <a:spAutoFit/>
          </a:bodyPr>
          <a:lstStyle/>
          <a:p>
            <a:r>
              <a:rPr lang="en-US" sz="1600" dirty="0">
                <a:solidFill>
                  <a:srgbClr val="000000"/>
                </a:solidFill>
              </a:rPr>
              <a:t>Transmission Line Length</a:t>
            </a:r>
          </a:p>
        </p:txBody>
      </p:sp>
      <p:sp>
        <p:nvSpPr>
          <p:cNvPr id="1030" name="TextBox 1029"/>
          <p:cNvSpPr txBox="1"/>
          <p:nvPr/>
        </p:nvSpPr>
        <p:spPr>
          <a:xfrm>
            <a:off x="109218" y="1943071"/>
            <a:ext cx="2222275" cy="830997"/>
          </a:xfrm>
          <a:prstGeom prst="rect">
            <a:avLst/>
          </a:prstGeom>
          <a:noFill/>
        </p:spPr>
        <p:txBody>
          <a:bodyPr wrap="square" rtlCol="0">
            <a:spAutoFit/>
          </a:bodyPr>
          <a:lstStyle/>
          <a:p>
            <a:r>
              <a:rPr lang="en-US" sz="1600" dirty="0">
                <a:solidFill>
                  <a:srgbClr val="000000"/>
                </a:solidFill>
              </a:rPr>
              <a:t>Minimum height for adequate pressure at highest tap</a:t>
            </a:r>
          </a:p>
        </p:txBody>
      </p:sp>
      <p:sp>
        <p:nvSpPr>
          <p:cNvPr id="169" name="TextBox 168"/>
          <p:cNvSpPr txBox="1"/>
          <p:nvPr/>
        </p:nvSpPr>
        <p:spPr>
          <a:xfrm>
            <a:off x="7339575" y="3439470"/>
            <a:ext cx="890025" cy="584775"/>
          </a:xfrm>
          <a:prstGeom prst="rect">
            <a:avLst/>
          </a:prstGeom>
          <a:noFill/>
        </p:spPr>
        <p:txBody>
          <a:bodyPr wrap="square" rtlCol="0">
            <a:spAutoFit/>
          </a:bodyPr>
          <a:lstStyle/>
          <a:p>
            <a:r>
              <a:rPr lang="en-US" sz="1600" dirty="0">
                <a:solidFill>
                  <a:srgbClr val="000000"/>
                </a:solidFill>
              </a:rPr>
              <a:t>Solar panels</a:t>
            </a:r>
          </a:p>
        </p:txBody>
      </p:sp>
      <p:sp>
        <p:nvSpPr>
          <p:cNvPr id="170" name="TextBox 169"/>
          <p:cNvSpPr txBox="1"/>
          <p:nvPr/>
        </p:nvSpPr>
        <p:spPr>
          <a:xfrm>
            <a:off x="5334000" y="4114800"/>
            <a:ext cx="1484823" cy="584775"/>
          </a:xfrm>
          <a:prstGeom prst="rect">
            <a:avLst/>
          </a:prstGeom>
          <a:noFill/>
        </p:spPr>
        <p:txBody>
          <a:bodyPr wrap="square" rtlCol="0">
            <a:spAutoFit/>
          </a:bodyPr>
          <a:lstStyle/>
          <a:p>
            <a:pPr algn="r"/>
            <a:r>
              <a:rPr lang="en-US" sz="1600" dirty="0">
                <a:solidFill>
                  <a:srgbClr val="000000"/>
                </a:solidFill>
              </a:rPr>
              <a:t>Pump control room</a:t>
            </a:r>
          </a:p>
        </p:txBody>
      </p:sp>
      <p:sp>
        <p:nvSpPr>
          <p:cNvPr id="171" name="TextBox 170"/>
          <p:cNvSpPr txBox="1"/>
          <p:nvPr/>
        </p:nvSpPr>
        <p:spPr>
          <a:xfrm>
            <a:off x="4387067" y="1416385"/>
            <a:ext cx="3121799" cy="338554"/>
          </a:xfrm>
          <a:prstGeom prst="rect">
            <a:avLst/>
          </a:prstGeom>
          <a:noFill/>
        </p:spPr>
        <p:txBody>
          <a:bodyPr wrap="square" rtlCol="0">
            <a:spAutoFit/>
          </a:bodyPr>
          <a:lstStyle/>
          <a:p>
            <a:r>
              <a:rPr lang="en-US" sz="1600" dirty="0">
                <a:solidFill>
                  <a:srgbClr val="000000"/>
                </a:solidFill>
              </a:rPr>
              <a:t>Water treatment facility</a:t>
            </a:r>
          </a:p>
        </p:txBody>
      </p:sp>
      <p:pic>
        <p:nvPicPr>
          <p:cNvPr id="172" name="Picture 2" descr="http://aguaclara.cornell.edu/resources/logo-large.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62200" y="2225586"/>
            <a:ext cx="715480" cy="212814"/>
          </a:xfrm>
          <a:prstGeom prst="rect">
            <a:avLst/>
          </a:prstGeom>
          <a:noFill/>
          <a:extLst>
            <a:ext uri="{909E8E84-426E-40DD-AFC4-6F175D3DCCD1}">
              <a14:hiddenFill xmlns:a14="http://schemas.microsoft.com/office/drawing/2010/main">
                <a:solidFill>
                  <a:srgbClr val="FFFFFF"/>
                </a:solidFill>
              </a14:hiddenFill>
            </a:ext>
          </a:extLst>
        </p:spPr>
      </p:pic>
      <p:cxnSp>
        <p:nvCxnSpPr>
          <p:cNvPr id="173" name="Straight Connector 172"/>
          <p:cNvCxnSpPr/>
          <p:nvPr/>
        </p:nvCxnSpPr>
        <p:spPr>
          <a:xfrm flipH="1">
            <a:off x="3041242" y="2050307"/>
            <a:ext cx="1378358"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a:off x="3962400" y="6386262"/>
            <a:ext cx="4878146"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a:off x="4148552" y="2050307"/>
            <a:ext cx="0" cy="4354902"/>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3581400" y="2548540"/>
            <a:ext cx="1181589" cy="830997"/>
          </a:xfrm>
          <a:prstGeom prst="rect">
            <a:avLst/>
          </a:prstGeom>
          <a:solidFill>
            <a:schemeClr val="bg1"/>
          </a:solidFill>
        </p:spPr>
        <p:txBody>
          <a:bodyPr wrap="square" rtlCol="0">
            <a:spAutoFit/>
          </a:bodyPr>
          <a:lstStyle/>
          <a:p>
            <a:pPr algn="ctr"/>
            <a:r>
              <a:rPr lang="en-US" sz="1600" dirty="0">
                <a:solidFill>
                  <a:srgbClr val="000000"/>
                </a:solidFill>
              </a:rPr>
              <a:t>Maximum elevation change</a:t>
            </a:r>
          </a:p>
        </p:txBody>
      </p:sp>
      <p:cxnSp>
        <p:nvCxnSpPr>
          <p:cNvPr id="1036" name="Straight Connector 1035"/>
          <p:cNvCxnSpPr>
            <a:stCxn id="33" idx="0"/>
            <a:endCxn id="6" idx="0"/>
          </p:cNvCxnSpPr>
          <p:nvPr/>
        </p:nvCxnSpPr>
        <p:spPr>
          <a:xfrm>
            <a:off x="8230772" y="4782335"/>
            <a:ext cx="597584"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40" name="Straight Arrow Connector 1039"/>
          <p:cNvCxnSpPr>
            <a:stCxn id="170" idx="3"/>
            <a:endCxn id="155" idx="1"/>
          </p:cNvCxnSpPr>
          <p:nvPr/>
        </p:nvCxnSpPr>
        <p:spPr>
          <a:xfrm>
            <a:off x="6818823" y="4437966"/>
            <a:ext cx="643930" cy="1406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41" name="TextBox 1040"/>
          <p:cNvSpPr txBox="1"/>
          <p:nvPr/>
        </p:nvSpPr>
        <p:spPr>
          <a:xfrm>
            <a:off x="4782579" y="6165508"/>
            <a:ext cx="2374368" cy="338554"/>
          </a:xfrm>
          <a:prstGeom prst="rect">
            <a:avLst/>
          </a:prstGeom>
          <a:solidFill>
            <a:schemeClr val="bg1"/>
          </a:solidFill>
        </p:spPr>
        <p:txBody>
          <a:bodyPr wrap="none" rtlCol="0">
            <a:spAutoFit/>
          </a:bodyPr>
          <a:lstStyle/>
          <a:p>
            <a:r>
              <a:rPr lang="en-US" sz="1600" dirty="0">
                <a:solidFill>
                  <a:srgbClr val="000000"/>
                </a:solidFill>
              </a:rPr>
              <a:t>Minimum well water level</a:t>
            </a:r>
          </a:p>
        </p:txBody>
      </p:sp>
      <p:sp>
        <p:nvSpPr>
          <p:cNvPr id="1042" name="Freeform 1041"/>
          <p:cNvSpPr/>
          <p:nvPr/>
        </p:nvSpPr>
        <p:spPr>
          <a:xfrm>
            <a:off x="2947916" y="2074460"/>
            <a:ext cx="5404514" cy="4053385"/>
          </a:xfrm>
          <a:custGeom>
            <a:avLst/>
            <a:gdLst>
              <a:gd name="connsiteX0" fmla="*/ 5629296 w 6134899"/>
              <a:gd name="connsiteY0" fmla="*/ 4302429 h 4302429"/>
              <a:gd name="connsiteX1" fmla="*/ 5629296 w 6134899"/>
              <a:gd name="connsiteY1" fmla="*/ 3278847 h 4302429"/>
              <a:gd name="connsiteX2" fmla="*/ 374908 w 6134899"/>
              <a:gd name="connsiteY2" fmla="*/ 2883062 h 4302429"/>
              <a:gd name="connsiteX3" fmla="*/ 402203 w 6134899"/>
              <a:gd name="connsiteY3" fmla="*/ 249044 h 4302429"/>
              <a:gd name="connsiteX4" fmla="*/ 224782 w 6134899"/>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404514 w 5404514"/>
              <a:gd name="connsiteY0" fmla="*/ 4302429 h 4302429"/>
              <a:gd name="connsiteX1" fmla="*/ 5404514 w 5404514"/>
              <a:gd name="connsiteY1" fmla="*/ 3278847 h 4302429"/>
              <a:gd name="connsiteX2" fmla="*/ 150126 w 5404514"/>
              <a:gd name="connsiteY2" fmla="*/ 2883062 h 4302429"/>
              <a:gd name="connsiteX3" fmla="*/ 177421 w 5404514"/>
              <a:gd name="connsiteY3" fmla="*/ 249044 h 4302429"/>
              <a:gd name="connsiteX4" fmla="*/ 0 w 5404514"/>
              <a:gd name="connsiteY4" fmla="*/ 262691 h 4302429"/>
              <a:gd name="connsiteX0" fmla="*/ 5404514 w 5404514"/>
              <a:gd name="connsiteY0" fmla="*/ 4053385 h 4053385"/>
              <a:gd name="connsiteX1" fmla="*/ 5404514 w 5404514"/>
              <a:gd name="connsiteY1" fmla="*/ 3029803 h 4053385"/>
              <a:gd name="connsiteX2" fmla="*/ 150126 w 5404514"/>
              <a:gd name="connsiteY2" fmla="*/ 2634018 h 4053385"/>
              <a:gd name="connsiteX3" fmla="*/ 177421 w 5404514"/>
              <a:gd name="connsiteY3" fmla="*/ 0 h 4053385"/>
              <a:gd name="connsiteX4" fmla="*/ 0 w 5404514"/>
              <a:gd name="connsiteY4" fmla="*/ 13647 h 405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4514" h="4053385">
                <a:moveTo>
                  <a:pt x="5404514" y="4053385"/>
                </a:moveTo>
                <a:lnTo>
                  <a:pt x="5404514" y="3029803"/>
                </a:lnTo>
                <a:lnTo>
                  <a:pt x="150126" y="2634018"/>
                </a:lnTo>
                <a:lnTo>
                  <a:pt x="177421" y="0"/>
                </a:lnTo>
                <a:lnTo>
                  <a:pt x="0" y="13647"/>
                </a:lnTo>
              </a:path>
            </a:pathLst>
          </a:custGeom>
          <a:noFill/>
          <a:ln w="635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9" name="Freeform 188"/>
          <p:cNvSpPr/>
          <p:nvPr/>
        </p:nvSpPr>
        <p:spPr>
          <a:xfrm>
            <a:off x="3048000" y="1966415"/>
            <a:ext cx="5404514" cy="4053385"/>
          </a:xfrm>
          <a:custGeom>
            <a:avLst/>
            <a:gdLst>
              <a:gd name="connsiteX0" fmla="*/ 5629296 w 6134899"/>
              <a:gd name="connsiteY0" fmla="*/ 4302429 h 4302429"/>
              <a:gd name="connsiteX1" fmla="*/ 5629296 w 6134899"/>
              <a:gd name="connsiteY1" fmla="*/ 3278847 h 4302429"/>
              <a:gd name="connsiteX2" fmla="*/ 374908 w 6134899"/>
              <a:gd name="connsiteY2" fmla="*/ 2883062 h 4302429"/>
              <a:gd name="connsiteX3" fmla="*/ 402203 w 6134899"/>
              <a:gd name="connsiteY3" fmla="*/ 249044 h 4302429"/>
              <a:gd name="connsiteX4" fmla="*/ 224782 w 6134899"/>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404514 w 5404514"/>
              <a:gd name="connsiteY0" fmla="*/ 4302429 h 4302429"/>
              <a:gd name="connsiteX1" fmla="*/ 5404514 w 5404514"/>
              <a:gd name="connsiteY1" fmla="*/ 3278847 h 4302429"/>
              <a:gd name="connsiteX2" fmla="*/ 150126 w 5404514"/>
              <a:gd name="connsiteY2" fmla="*/ 2883062 h 4302429"/>
              <a:gd name="connsiteX3" fmla="*/ 177421 w 5404514"/>
              <a:gd name="connsiteY3" fmla="*/ 249044 h 4302429"/>
              <a:gd name="connsiteX4" fmla="*/ 0 w 5404514"/>
              <a:gd name="connsiteY4" fmla="*/ 262691 h 4302429"/>
              <a:gd name="connsiteX0" fmla="*/ 5404514 w 5404514"/>
              <a:gd name="connsiteY0" fmla="*/ 4053385 h 4053385"/>
              <a:gd name="connsiteX1" fmla="*/ 5404514 w 5404514"/>
              <a:gd name="connsiteY1" fmla="*/ 3029803 h 4053385"/>
              <a:gd name="connsiteX2" fmla="*/ 150126 w 5404514"/>
              <a:gd name="connsiteY2" fmla="*/ 2634018 h 4053385"/>
              <a:gd name="connsiteX3" fmla="*/ 177421 w 5404514"/>
              <a:gd name="connsiteY3" fmla="*/ 0 h 4053385"/>
              <a:gd name="connsiteX4" fmla="*/ 0 w 5404514"/>
              <a:gd name="connsiteY4" fmla="*/ 13647 h 405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4514" h="4053385">
                <a:moveTo>
                  <a:pt x="5404514" y="4053385"/>
                </a:moveTo>
                <a:lnTo>
                  <a:pt x="5404514" y="3029803"/>
                </a:lnTo>
                <a:lnTo>
                  <a:pt x="150126" y="2634018"/>
                </a:lnTo>
                <a:lnTo>
                  <a:pt x="177421" y="0"/>
                </a:lnTo>
                <a:lnTo>
                  <a:pt x="0" y="13647"/>
                </a:lnTo>
              </a:path>
            </a:pathLst>
          </a:custGeom>
          <a:noFill/>
          <a:ln w="12700" cmpd="sng">
            <a:solidFill>
              <a:schemeClr val="tx1"/>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044" name="Straight Arrow Connector 1043"/>
          <p:cNvCxnSpPr>
            <a:stCxn id="1029" idx="1"/>
          </p:cNvCxnSpPr>
          <p:nvPr/>
        </p:nvCxnSpPr>
        <p:spPr>
          <a:xfrm flipH="1">
            <a:off x="4419600" y="3819899"/>
            <a:ext cx="265073" cy="8362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403416" y="4876800"/>
            <a:ext cx="597584"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71" idx="1"/>
          </p:cNvCxnSpPr>
          <p:nvPr/>
        </p:nvCxnSpPr>
        <p:spPr>
          <a:xfrm flipH="1">
            <a:off x="2947916" y="1601051"/>
            <a:ext cx="1439151" cy="342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02371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90800"/>
            <a:ext cx="8229600" cy="3535363"/>
          </a:xfrm>
        </p:spPr>
        <p:txBody>
          <a:bodyPr/>
          <a:lstStyle/>
          <a:p>
            <a:r>
              <a:rPr lang="en-US" dirty="0" smtClean="0"/>
              <a:t>2.5 cm diameter</a:t>
            </a:r>
          </a:p>
          <a:p>
            <a:r>
              <a:rPr lang="en-US" dirty="0" smtClean="0"/>
              <a:t>5 cm diameter</a:t>
            </a:r>
          </a:p>
          <a:p>
            <a:r>
              <a:rPr lang="en-US" dirty="0" smtClean="0"/>
              <a:t>7.5 cm diameter</a:t>
            </a:r>
          </a:p>
          <a:p>
            <a:r>
              <a:rPr lang="en-US" dirty="0" smtClean="0"/>
              <a:t>10 cm diameter</a:t>
            </a:r>
            <a:endParaRPr lang="en-US" dirty="0"/>
          </a:p>
        </p:txBody>
      </p:sp>
      <p:sp>
        <p:nvSpPr>
          <p:cNvPr id="4" name="Text Placeholder 3"/>
          <p:cNvSpPr>
            <a:spLocks noGrp="1"/>
          </p:cNvSpPr>
          <p:nvPr>
            <p:ph type="body" sz="quarter" idx="13"/>
          </p:nvPr>
        </p:nvSpPr>
        <p:spPr/>
        <p:txBody>
          <a:bodyPr/>
          <a:lstStyle/>
          <a:p>
            <a:r>
              <a:rPr lang="en-US" dirty="0" smtClean="0"/>
              <a:t>What size pipe should be used for the vertical section up the tank to </a:t>
            </a:r>
            <a:r>
              <a:rPr lang="en-US" smtClean="0"/>
              <a:t>maximize flow?</a:t>
            </a:r>
            <a:endParaRPr lang="en-US" dirty="0"/>
          </a:p>
        </p:txBody>
      </p:sp>
      <p:sp>
        <p:nvSpPr>
          <p:cNvPr id="5" name="TextBox 4"/>
          <p:cNvSpPr txBox="1"/>
          <p:nvPr/>
        </p:nvSpPr>
        <p:spPr>
          <a:xfrm>
            <a:off x="304800" y="1600200"/>
            <a:ext cx="8723863" cy="830997"/>
          </a:xfrm>
          <a:prstGeom prst="rect">
            <a:avLst/>
          </a:prstGeom>
          <a:noFill/>
        </p:spPr>
        <p:txBody>
          <a:bodyPr wrap="none" rtlCol="0">
            <a:spAutoFit/>
          </a:bodyPr>
          <a:lstStyle/>
          <a:p>
            <a:r>
              <a:rPr lang="en-US" sz="2400" dirty="0">
                <a:solidFill>
                  <a:srgbClr val="000000"/>
                </a:solidFill>
              </a:rPr>
              <a:t>A 10 cm diameter pipe is used for the 500 m long transmission line</a:t>
            </a:r>
          </a:p>
          <a:p>
            <a:r>
              <a:rPr lang="en-US" sz="2400" dirty="0">
                <a:solidFill>
                  <a:srgbClr val="000000"/>
                </a:solidFill>
              </a:rPr>
              <a:t>The elevated tank is 10 m tall.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431197"/>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01053" y="5776332"/>
            <a:ext cx="4558246" cy="954107"/>
          </a:xfrm>
          <a:prstGeom prst="rect">
            <a:avLst/>
          </a:prstGeom>
          <a:noFill/>
        </p:spPr>
        <p:txBody>
          <a:bodyPr wrap="square" rtlCol="0">
            <a:spAutoFit/>
          </a:bodyPr>
          <a:lstStyle/>
          <a:p>
            <a:r>
              <a:rPr lang="en-US" dirty="0" smtClean="0"/>
              <a:t>What are the failure modes?</a:t>
            </a:r>
          </a:p>
          <a:p>
            <a:r>
              <a:rPr lang="en-US" dirty="0" smtClean="0"/>
              <a:t>What are the constraints?</a:t>
            </a:r>
            <a:endParaRPr lang="en-US" dirty="0"/>
          </a:p>
        </p:txBody>
      </p:sp>
    </p:spTree>
    <p:extLst>
      <p:ext uri="{BB962C8B-B14F-4D97-AF65-F5344CB8AC3E}">
        <p14:creationId xmlns:p14="http://schemas.microsoft.com/office/powerpoint/2010/main" val="161824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005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9" name="Rectangle 8"/>
          <p:cNvSpPr/>
          <p:nvPr/>
        </p:nvSpPr>
        <p:spPr>
          <a:xfrm>
            <a:off x="6019800" y="3429000"/>
            <a:ext cx="1371600" cy="9906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0" y="4724400"/>
            <a:ext cx="9144000" cy="17526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52800" y="152400"/>
            <a:ext cx="5537093" cy="584775"/>
          </a:xfrm>
          <a:prstGeom prst="rect">
            <a:avLst/>
          </a:prstGeom>
          <a:noFill/>
        </p:spPr>
        <p:txBody>
          <a:bodyPr wrap="none" rtlCol="0">
            <a:spAutoFit/>
          </a:bodyPr>
          <a:lstStyle/>
          <a:p>
            <a:r>
              <a:rPr lang="en-US" sz="3200" dirty="0"/>
              <a:t>Dominant Design Constraint?</a:t>
            </a:r>
          </a:p>
        </p:txBody>
      </p:sp>
    </p:spTree>
    <p:extLst>
      <p:ext uri="{BB962C8B-B14F-4D97-AF65-F5344CB8AC3E}">
        <p14:creationId xmlns:p14="http://schemas.microsoft.com/office/powerpoint/2010/main" val="1360829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you make water flow up through a tank (by gravity)?</a:t>
            </a:r>
            <a:endParaRPr lang="en-US" dirty="0"/>
          </a:p>
        </p:txBody>
      </p:sp>
    </p:spTree>
    <p:extLst>
      <p:ext uri="{BB962C8B-B14F-4D97-AF65-F5344CB8AC3E}">
        <p14:creationId xmlns:p14="http://schemas.microsoft.com/office/powerpoint/2010/main" val="336144275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4514" name="Picture 2" descr="https://lh3.googleusercontent.com/_QuLPZg3XMcE/TTs1YiX1B7I/AAAAAAAAYpc/q9gv_HSR7XQ/s576/DSC04809.JPG"/>
          <p:cNvPicPr>
            <a:picLocks noChangeAspect="1" noChangeArrowheads="1"/>
          </p:cNvPicPr>
          <p:nvPr/>
        </p:nvPicPr>
        <p:blipFill>
          <a:blip r:embed="rId2" cstate="print"/>
          <a:srcRect/>
          <a:stretch>
            <a:fillRect/>
          </a:stretch>
        </p:blipFill>
        <p:spPr bwMode="auto">
          <a:xfrm>
            <a:off x="1" y="0"/>
            <a:ext cx="9144000" cy="6858002"/>
          </a:xfrm>
          <a:prstGeom prst="rect">
            <a:avLst/>
          </a:prstGeom>
          <a:noFill/>
        </p:spPr>
      </p:pic>
      <p:sp>
        <p:nvSpPr>
          <p:cNvPr id="5" name="Rectangle 4"/>
          <p:cNvSpPr/>
          <p:nvPr/>
        </p:nvSpPr>
        <p:spPr>
          <a:xfrm>
            <a:off x="1981200" y="3886200"/>
            <a:ext cx="4191000" cy="2438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68366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smtClean="0"/>
              <a:t>Drag (flow around objects)</a:t>
            </a:r>
            <a:endParaRPr lang="en-US" dirty="0"/>
          </a:p>
          <a:p>
            <a:r>
              <a:rPr lang="en-US" dirty="0" smtClean="0"/>
              <a:t>Head loss (flow in pipes and channels)</a:t>
            </a:r>
          </a:p>
          <a:p>
            <a:r>
              <a:rPr lang="en-US" dirty="0" smtClean="0"/>
              <a:t>Bernoulli and Energy Equation</a:t>
            </a:r>
          </a:p>
          <a:p>
            <a:endParaRPr lang="en-US" dirty="0"/>
          </a:p>
        </p:txBody>
      </p:sp>
    </p:spTree>
    <p:extLst>
      <p:ext uri="{BB962C8B-B14F-4D97-AF65-F5344CB8AC3E}">
        <p14:creationId xmlns:p14="http://schemas.microsoft.com/office/powerpoint/2010/main" val="156126812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Pressure drag (normal force)</a:t>
            </a:r>
          </a:p>
          <a:p>
            <a:r>
              <a:rPr lang="en-US" dirty="0" smtClean="0"/>
              <a:t>Shear drag (tangent force)</a:t>
            </a:r>
          </a:p>
          <a:p>
            <a:r>
              <a:rPr lang="en-US" dirty="0" smtClean="0"/>
              <a:t>Lift drag</a:t>
            </a:r>
          </a:p>
          <a:p>
            <a:endParaRPr lang="en-US" dirty="0" smtClean="0"/>
          </a:p>
          <a:p>
            <a:endParaRPr lang="en-US" dirty="0"/>
          </a:p>
        </p:txBody>
      </p:sp>
      <p:sp>
        <p:nvSpPr>
          <p:cNvPr id="4" name="Text Placeholder 3"/>
          <p:cNvSpPr>
            <a:spLocks noGrp="1"/>
          </p:cNvSpPr>
          <p:nvPr>
            <p:ph type="body" sz="quarter" idx="13"/>
          </p:nvPr>
        </p:nvSpPr>
        <p:spPr/>
        <p:txBody>
          <a:bodyPr/>
          <a:lstStyle/>
          <a:p>
            <a:r>
              <a:rPr lang="en-US" dirty="0" smtClean="0"/>
              <a:t>What causes the majority of air drag on a bicycle (including the rider)?</a:t>
            </a:r>
            <a:endParaRPr lang="en-US" dirty="0"/>
          </a:p>
        </p:txBody>
      </p:sp>
      <p:pic>
        <p:nvPicPr>
          <p:cNvPr id="1026" name="Picture 2" descr="Perham_TT Pos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328289"/>
            <a:ext cx="4648200" cy="3102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66629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drag</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Round disk tangent </a:t>
            </a:r>
            <a:br>
              <a:rPr lang="en-US" dirty="0" smtClean="0"/>
            </a:br>
            <a:r>
              <a:rPr lang="en-US" dirty="0" smtClean="0"/>
              <a:t>to wind</a:t>
            </a:r>
          </a:p>
          <a:p>
            <a:pPr marL="514350" indent="-514350">
              <a:buFont typeface="+mj-lt"/>
              <a:buAutoNum type="alphaUcPeriod"/>
            </a:pPr>
            <a:r>
              <a:rPr lang="en-US" dirty="0" smtClean="0"/>
              <a:t>Round disk perpendicular </a:t>
            </a:r>
            <a:br>
              <a:rPr lang="en-US" dirty="0" smtClean="0"/>
            </a:br>
            <a:r>
              <a:rPr lang="en-US" dirty="0" smtClean="0"/>
              <a:t>to wind</a:t>
            </a:r>
          </a:p>
          <a:p>
            <a:pPr marL="514350" indent="-514350">
              <a:buFont typeface="+mj-lt"/>
              <a:buAutoNum type="alphaUcPeriod"/>
            </a:pPr>
            <a:r>
              <a:rPr lang="en-US" dirty="0" smtClean="0"/>
              <a:t>Hemisphere with convex </a:t>
            </a:r>
            <a:br>
              <a:rPr lang="en-US" dirty="0" smtClean="0"/>
            </a:br>
            <a:r>
              <a:rPr lang="en-US" dirty="0" smtClean="0"/>
              <a:t>side facing wind</a:t>
            </a:r>
          </a:p>
          <a:p>
            <a:pPr marL="514350" indent="-514350">
              <a:buFont typeface="+mj-lt"/>
              <a:buAutoNum type="alphaUcPeriod"/>
            </a:pPr>
            <a:r>
              <a:rPr lang="en-US" dirty="0"/>
              <a:t>Hemisphere with </a:t>
            </a:r>
            <a:r>
              <a:rPr lang="en-US" dirty="0" smtClean="0"/>
              <a:t>concave </a:t>
            </a:r>
            <a:br>
              <a:rPr lang="en-US" dirty="0" smtClean="0"/>
            </a:br>
            <a:r>
              <a:rPr lang="en-US" dirty="0" smtClean="0"/>
              <a:t>side </a:t>
            </a:r>
            <a:r>
              <a:rPr lang="en-US" dirty="0"/>
              <a:t>facing wind</a:t>
            </a:r>
          </a:p>
        </p:txBody>
      </p:sp>
      <p:sp>
        <p:nvSpPr>
          <p:cNvPr id="5" name="Text Placeholder 4"/>
          <p:cNvSpPr>
            <a:spLocks noGrp="1"/>
          </p:cNvSpPr>
          <p:nvPr>
            <p:ph type="body" sz="quarter" idx="13"/>
          </p:nvPr>
        </p:nvSpPr>
        <p:spPr/>
        <p:txBody>
          <a:bodyPr/>
          <a:lstStyle/>
          <a:p>
            <a:r>
              <a:rPr lang="en-US" dirty="0"/>
              <a:t>Which orientation causes more drag?</a:t>
            </a:r>
          </a:p>
        </p:txBody>
      </p:sp>
      <p:grpSp>
        <p:nvGrpSpPr>
          <p:cNvPr id="11" name="Group 10"/>
          <p:cNvGrpSpPr/>
          <p:nvPr/>
        </p:nvGrpSpPr>
        <p:grpSpPr>
          <a:xfrm>
            <a:off x="5097783" y="1892165"/>
            <a:ext cx="1905000" cy="609600"/>
            <a:chOff x="6172200" y="1600200"/>
            <a:chExt cx="1905000" cy="609600"/>
          </a:xfrm>
        </p:grpSpPr>
        <p:sp>
          <p:nvSpPr>
            <p:cNvPr id="4" name="Oval 3"/>
            <p:cNvSpPr/>
            <p:nvPr/>
          </p:nvSpPr>
          <p:spPr>
            <a:xfrm>
              <a:off x="7162800" y="1905000"/>
              <a:ext cx="914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6" name="Straight Arrow Connector 5"/>
            <p:cNvCxnSpPr/>
            <p:nvPr/>
          </p:nvCxnSpPr>
          <p:spPr>
            <a:xfrm>
              <a:off x="6172200" y="16002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172200" y="17526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172200" y="19050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172200" y="20574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172200" y="22098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638800" y="2782903"/>
            <a:ext cx="1281362" cy="914400"/>
            <a:chOff x="6172200" y="1448602"/>
            <a:chExt cx="1281362" cy="914400"/>
          </a:xfrm>
        </p:grpSpPr>
        <p:sp>
          <p:nvSpPr>
            <p:cNvPr id="13" name="Oval 12"/>
            <p:cNvSpPr/>
            <p:nvPr/>
          </p:nvSpPr>
          <p:spPr>
            <a:xfrm rot="5400000">
              <a:off x="6973503" y="1882942"/>
              <a:ext cx="914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4" name="Straight Arrow Connector 13"/>
            <p:cNvCxnSpPr/>
            <p:nvPr/>
          </p:nvCxnSpPr>
          <p:spPr>
            <a:xfrm>
              <a:off x="6172200" y="16002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72200" y="17526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172200" y="19050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172200" y="20574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172200" y="22098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1461" y="3962400"/>
            <a:ext cx="1957131" cy="914400"/>
            <a:chOff x="7002783" y="4190999"/>
            <a:chExt cx="1957131" cy="914400"/>
          </a:xfrm>
        </p:grpSpPr>
        <p:grpSp>
          <p:nvGrpSpPr>
            <p:cNvPr id="27" name="Group 26"/>
            <p:cNvGrpSpPr/>
            <p:nvPr/>
          </p:nvGrpSpPr>
          <p:grpSpPr>
            <a:xfrm>
              <a:off x="7002783" y="4342598"/>
              <a:ext cx="838200" cy="609600"/>
              <a:chOff x="7002783" y="4342598"/>
              <a:chExt cx="838200" cy="609600"/>
            </a:xfrm>
          </p:grpSpPr>
          <p:cxnSp>
            <p:nvCxnSpPr>
              <p:cNvPr id="21" name="Straight Arrow Connector 20"/>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6" name="Chord 2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36" name="Group 35"/>
          <p:cNvGrpSpPr/>
          <p:nvPr/>
        </p:nvGrpSpPr>
        <p:grpSpPr>
          <a:xfrm>
            <a:off x="5642913" y="5104599"/>
            <a:ext cx="1668174" cy="914400"/>
            <a:chOff x="6713826" y="5410200"/>
            <a:chExt cx="1668174" cy="914400"/>
          </a:xfrm>
        </p:grpSpPr>
        <p:grpSp>
          <p:nvGrpSpPr>
            <p:cNvPr id="28" name="Group 27"/>
            <p:cNvGrpSpPr/>
            <p:nvPr/>
          </p:nvGrpSpPr>
          <p:grpSpPr>
            <a:xfrm>
              <a:off x="6713826" y="5561799"/>
              <a:ext cx="838200" cy="609600"/>
              <a:chOff x="7002783" y="4342598"/>
              <a:chExt cx="838200" cy="609600"/>
            </a:xfrm>
          </p:grpSpPr>
          <p:cxnSp>
            <p:nvCxnSpPr>
              <p:cNvPr id="29" name="Straight Arrow Connector 28"/>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4" name="Chord 3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272700840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927"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928"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2930.634"/>
  <p:tag name="LATEXADDIN" val="\documentclass{article}&#10;\usepackage{amsmath}&#10;\pagestyle{empty}&#10;\begin{document}&#10;&#10;&#10;&#10;$$\frac{p_{in}}{\rho g} + z_{in} + \frac{V_{in}^2}{2g} + h_P = \frac{p_{out}}{\rho g} + z_{out} + \frac{V_{out}^2}{2g} + h_T + h_L$$&#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9.1414"/>
  <p:tag name="LATEXADDIN" val="\documentclass{article}&#10;\usepackage{amsmath}&#10;\pagestyle{empty}&#10;\begin{document}&#10;&#10;&#10;&#10;$$\Delta z = \frac{V_{out}^2}{2g} + h_L$$&#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62.6921"/>
  <p:tag name="LATEXADDIN" val="\documentclass{article}&#10;\usepackage{amsmath}&#10;\pagestyle{empty}&#10;\begin{document}&#10;&#10;&#10;&#10;$$\Delta z = h_L$$&#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316.086"/>
  <p:tag name="LATEXADDIN" val="\documentclass{article}&#10;\usepackage{amsmath}&#10;\pagestyle{empty}&#10;\begin{document}&#10;&#10;$$ h_{\rm{f}} = {\rm{f}} \frac{L}{d} \frac{V^2}{2g} = {\rm{f}} \frac{8}{g \pi^2} \frac{LQ^2}{D^5}$$&#10;&#10;&#10;\end{document}"/>
  <p:tag name="IGUANATEXSIZE" val="25"/>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125034</TotalTime>
  <Words>1415</Words>
  <Application>Microsoft Office PowerPoint</Application>
  <PresentationFormat>On-screen Show (4:3)</PresentationFormat>
  <Paragraphs>239</Paragraphs>
  <Slides>30</Slides>
  <Notes>15</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30</vt:i4>
      </vt:variant>
    </vt:vector>
  </HeadingPairs>
  <TitlesOfParts>
    <vt:vector size="45" baseType="lpstr">
      <vt:lpstr>Euclid Symbol</vt:lpstr>
      <vt:lpstr>Wingdings</vt:lpstr>
      <vt:lpstr>Baskerville Old Face</vt:lpstr>
      <vt:lpstr>Calibri</vt:lpstr>
      <vt:lpstr>Candara</vt:lpstr>
      <vt:lpstr>Cambria Math</vt:lpstr>
      <vt:lpstr>Times New Roman</vt:lpstr>
      <vt:lpstr>Arial</vt:lpstr>
      <vt:lpstr>Century Gothic</vt:lpstr>
      <vt:lpstr>Lecture 4540 2016</vt:lpstr>
      <vt:lpstr>1_Lecture 4540 2016</vt:lpstr>
      <vt:lpstr>Lecture 4540 2017</vt:lpstr>
      <vt:lpstr>2_Lecture 4540 2016</vt:lpstr>
      <vt:lpstr>3_Lecture 4540 2016</vt:lpstr>
      <vt:lpstr>Equation</vt:lpstr>
      <vt:lpstr>Fluids Review</vt:lpstr>
      <vt:lpstr>Motivation</vt:lpstr>
      <vt:lpstr>PowerPoint Presentation</vt:lpstr>
      <vt:lpstr>PowerPoint Presentation</vt:lpstr>
      <vt:lpstr>Fluids Review</vt:lpstr>
      <vt:lpstr>PowerPoint Presentation</vt:lpstr>
      <vt:lpstr>drag</vt:lpstr>
      <vt:lpstr>Streamlines</vt:lpstr>
      <vt:lpstr>Why is there drag?</vt:lpstr>
      <vt:lpstr>luggagebehindortop</vt:lpstr>
      <vt:lpstr>BernoulliOrEnergy</vt:lpstr>
      <vt:lpstr>InefficientConversion</vt:lpstr>
      <vt:lpstr>Orifice Equation</vt:lpstr>
      <vt:lpstr>Orifice Equation</vt:lpstr>
      <vt:lpstr>Two kinds of drag Two kinds of head loss</vt:lpstr>
      <vt:lpstr>PowerPoint Presentation</vt:lpstr>
      <vt:lpstr>Head Loss in a Long STRAIGHT Tube (due to wall shear): Major Losses</vt:lpstr>
      <vt:lpstr>Head Loss in a Long STRAIGHT Tube (due to wall shear): Major Losses</vt:lpstr>
      <vt:lpstr>Frictional Losses in Straight Pipes: Moody Diagram</vt:lpstr>
      <vt:lpstr>TurbulentHeadLoss</vt:lpstr>
      <vt:lpstr>Head Loss: Minor Losses</vt:lpstr>
      <vt:lpstr>Three forms of Minor Loss equation</vt:lpstr>
      <vt:lpstr>Which points are `in` and `out` for finding the Minor Loss coefficient?</vt:lpstr>
      <vt:lpstr>Three forms of Minor Loss equation</vt:lpstr>
      <vt:lpstr>MajorMinorDrain</vt:lpstr>
      <vt:lpstr>Elevation difference = head loss trick</vt:lpstr>
      <vt:lpstr>Elevation difference = head loss trick</vt:lpstr>
      <vt:lpstr>VerticalPipe</vt:lpstr>
      <vt:lpstr>PowerPoint Presentation</vt:lpstr>
      <vt:lpstr>How can you make water flow up through a tank (by gravity)?</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mw24</cp:lastModifiedBy>
  <cp:revision>1775</cp:revision>
  <cp:lastPrinted>2017-09-05T11:56:51Z</cp:lastPrinted>
  <dcterms:created xsi:type="dcterms:W3CDTF">2004-08-17T19:01:02Z</dcterms:created>
  <dcterms:modified xsi:type="dcterms:W3CDTF">2019-09-16T15:49:38Z</dcterms:modified>
</cp:coreProperties>
</file>